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5"/>
  </p:notesMasterIdLst>
  <p:sldIdLst>
    <p:sldId id="434" r:id="rId5"/>
    <p:sldId id="503" r:id="rId6"/>
    <p:sldId id="504" r:id="rId7"/>
    <p:sldId id="543" r:id="rId8"/>
    <p:sldId id="544" r:id="rId9"/>
    <p:sldId id="505" r:id="rId10"/>
    <p:sldId id="506" r:id="rId11"/>
    <p:sldId id="545" r:id="rId12"/>
    <p:sldId id="507" r:id="rId13"/>
    <p:sldId id="508" r:id="rId14"/>
    <p:sldId id="512" r:id="rId15"/>
    <p:sldId id="562" r:id="rId16"/>
    <p:sldId id="546" r:id="rId17"/>
    <p:sldId id="547" r:id="rId18"/>
    <p:sldId id="548" r:id="rId19"/>
    <p:sldId id="516" r:id="rId20"/>
    <p:sldId id="517" r:id="rId21"/>
    <p:sldId id="518" r:id="rId22"/>
    <p:sldId id="520" r:id="rId23"/>
    <p:sldId id="521" r:id="rId24"/>
    <p:sldId id="523" r:id="rId26"/>
    <p:sldId id="524" r:id="rId27"/>
    <p:sldId id="525" r:id="rId28"/>
    <p:sldId id="526" r:id="rId29"/>
    <p:sldId id="527" r:id="rId30"/>
    <p:sldId id="563" r:id="rId31"/>
    <p:sldId id="529" r:id="rId32"/>
    <p:sldId id="549" r:id="rId33"/>
    <p:sldId id="530" r:id="rId34"/>
    <p:sldId id="532" r:id="rId35"/>
    <p:sldId id="550" r:id="rId36"/>
    <p:sldId id="534" r:id="rId37"/>
    <p:sldId id="551" r:id="rId38"/>
    <p:sldId id="536" r:id="rId39"/>
    <p:sldId id="537" r:id="rId40"/>
    <p:sldId id="538" r:id="rId41"/>
    <p:sldId id="539" r:id="rId42"/>
    <p:sldId id="540" r:id="rId43"/>
    <p:sldId id="552" r:id="rId44"/>
    <p:sldId id="553" r:id="rId45"/>
    <p:sldId id="554" r:id="rId46"/>
    <p:sldId id="564" r:id="rId47"/>
    <p:sldId id="555" r:id="rId48"/>
    <p:sldId id="557" r:id="rId49"/>
    <p:sldId id="558" r:id="rId50"/>
    <p:sldId id="559" r:id="rId51"/>
    <p:sldId id="541" r:id="rId52"/>
    <p:sldId id="560" r:id="rId53"/>
    <p:sldId id="561" r:id="rId54"/>
    <p:sldId id="276" r:id="rId55"/>
  </p:sldIdLst>
  <p:sldSz cx="9144000" cy="6858000" type="screen4x3"/>
  <p:notesSz cx="9723120" cy="6858000"/>
  <p:custDataLst>
    <p:tags r:id="rId59"/>
  </p:custDataLst>
  <p:defaultTextStyle>
    <a:defPPr>
      <a:defRPr lang="en-US"/>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8F8F8"/>
    <a:srgbClr val="FFFFFF"/>
    <a:srgbClr val="C0C0C0"/>
    <a:srgbClr val="2FBFFF"/>
    <a:srgbClr val="1C1C1C"/>
    <a:srgbClr val="969696"/>
    <a:srgbClr val="E368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5" d="100"/>
          <a:sy n="65" d="100"/>
        </p:scale>
        <p:origin x="-1536" y="-114"/>
      </p:cViewPr>
      <p:guideLst>
        <p:guide orient="horz" pos="2192"/>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1.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notesMaster" Target="notesMasters/notes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161795"/>
          <p:cNvSpPr>
            <a:spLocks noGrp="1" noRot="1" noChangeAspect="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2CBDBFA-FA84-4556-A95E-B709D13E80F3}"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1.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395E4E7-B5CA-4E81-B5AB-EF56A2401B8F}"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28DFB5E-D004-4665-8EA7-6242E695EB0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p:cNvSpPr>
          <p:nvPr>
            <p:ph type="ctrTitle" idx="4294967295"/>
          </p:nvPr>
        </p:nvSpPr>
        <p:spPr>
          <a:xfrm>
            <a:off x="722313" y="2936875"/>
            <a:ext cx="8613775"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r>
              <a:rPr lang="zh-CN" altLang="en-US" sz="3600" dirty="0">
                <a:latin typeface="Times New Roman" panose="02020603050405020304" pitchFamily="18" charset="0"/>
                <a:cs typeface="Times New Roman" panose="02020603050405020304" pitchFamily="18" charset="0"/>
              </a:rPr>
              <a:t>Unit 2 Basic Types of Business Documents  </a:t>
            </a:r>
            <a:br>
              <a:rPr lang="zh-CN" altLang="en-US" sz="3600" dirty="0">
                <a:latin typeface="Times New Roman" panose="02020603050405020304" pitchFamily="18" charset="0"/>
                <a:cs typeface="Times New Roman" panose="02020603050405020304" pitchFamily="18" charset="0"/>
              </a:rPr>
            </a:br>
            <a:r>
              <a:rPr lang="zh-CN" altLang="en-US" sz="3600" dirty="0">
                <a:latin typeface="Times New Roman" panose="02020603050405020304" pitchFamily="18" charset="0"/>
                <a:cs typeface="Times New Roman" panose="02020603050405020304" pitchFamily="18" charset="0"/>
              </a:rPr>
              <a:t>                   商务英语写作基本文体介绍  </a:t>
            </a:r>
            <a:br>
              <a:rPr lang="zh-CN" altLang="en-US" sz="3600" dirty="0">
                <a:latin typeface="Times New Roman" panose="02020603050405020304" pitchFamily="18" charset="0"/>
                <a:cs typeface="Times New Roman" panose="02020603050405020304" pitchFamily="18" charset="0"/>
              </a:rPr>
            </a:br>
            <a:endParaRPr lang="zh-CN" altLang="en-US" sz="3600" dirty="0">
              <a:latin typeface="Times New Roman" panose="02020603050405020304" pitchFamily="18" charset="0"/>
              <a:ea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7"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2800" dirty="0">
                <a:solidFill>
                  <a:schemeClr val="tx1"/>
                </a:solidFill>
                <a:latin typeface="Cambria Math" panose="02040503050406030204" pitchFamily="18" charset="0"/>
              </a:rPr>
              <a:t>Practical Business English Writing</a:t>
            </a:r>
            <a:endParaRPr lang="en-US" altLang="zh-CN" sz="2800" dirty="0">
              <a:solidFill>
                <a:schemeClr val="tx1"/>
              </a:solidFill>
              <a:latin typeface="Cambria Math" panose="02040503050406030204" pitchFamily="18" charset="0"/>
            </a:endParaRPr>
          </a:p>
          <a:p>
            <a:pPr marL="0" lvl="0" indent="0" eaLnBrk="1" hangingPunct="1">
              <a:spcBef>
                <a:spcPct val="0"/>
              </a:spcBef>
              <a:buSzTx/>
              <a:buFont typeface="Arial" panose="020B0604020202020204" pitchFamily="34" charset="0"/>
              <a:buNone/>
            </a:pPr>
            <a:r>
              <a:rPr lang="zh-CN" altLang="en-US" sz="2800" dirty="0">
                <a:solidFill>
                  <a:schemeClr val="tx1"/>
                </a:solidFill>
                <a:latin typeface="Cambria Math" panose="02040503050406030204" pitchFamily="18" charset="0"/>
                <a:ea typeface="黑体" panose="02010600030101010101" pitchFamily="49" charset="-122"/>
              </a:rPr>
              <a:t>                   实用商务英语写作教程</a:t>
            </a:r>
            <a:endParaRPr lang="en-US" altLang="zh-CN" sz="2800" dirty="0">
              <a:solidFill>
                <a:schemeClr val="tx1"/>
              </a:solidFill>
              <a:latin typeface="Cambria Math" panose="02040503050406030204" pitchFamily="18" charset="0"/>
            </a:endParaRPr>
          </a:p>
          <a:p>
            <a:pPr marL="0" lvl="0" indent="0" eaLnBrk="1" hangingPunct="1">
              <a:spcBef>
                <a:spcPct val="0"/>
              </a:spcBef>
              <a:buSzTx/>
              <a:buFont typeface="Arial" panose="020B0604020202020204" pitchFamily="34" charset="0"/>
              <a:buNone/>
            </a:pPr>
            <a:endParaRPr lang="zh-CN" altLang="en-US" sz="2800" dirty="0">
              <a:solidFill>
                <a:schemeClr val="tx1"/>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
                                          </p:val>
                                        </p:tav>
                                        <p:tav tm="100000">
                                          <p:val>
                                            <p:strVal val="#ppt_w"/>
                                          </p:val>
                                        </p:tav>
                                      </p:tavLst>
                                    </p:anim>
                                    <p:anim calcmode="lin" valueType="num">
                                      <p:cBhvr>
                                        <p:cTn id="8" dur="1000" fill="hold"/>
                                        <p:tgtEl>
                                          <p:spTgt spid="4102"/>
                                        </p:tgtEl>
                                        <p:attrNameLst>
                                          <p:attrName>ppt_h</p:attrName>
                                        </p:attrNameLst>
                                      </p:cBhvr>
                                      <p:tavLst>
                                        <p:tav tm="0">
                                          <p:val>
                                            <p:fltVal val="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
                                          </p:val>
                                        </p:tav>
                                        <p:tav tm="100000">
                                          <p:val>
                                            <p:strVal val="#ppt_w"/>
                                          </p:val>
                                        </p:tav>
                                      </p:tavLst>
                                    </p:anim>
                                    <p:anim calcmode="lin" valueType="num">
                                      <p:cBhvr>
                                        <p:cTn id="15" dur="1000" fill="hold"/>
                                        <p:tgtEl>
                                          <p:spTgt spid="4099"/>
                                        </p:tgtEl>
                                        <p:attrNameLst>
                                          <p:attrName>ppt_h</p:attrName>
                                        </p:attrNameLst>
                                      </p:cBhvr>
                                      <p:tavLst>
                                        <p:tav tm="0">
                                          <p:val>
                                            <p:fltVal val="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866775" y="1747838"/>
            <a:ext cx="7775575" cy="3752850"/>
          </a:xfrm>
        </p:spPr>
        <p:txBody>
          <a:bodyPr vert="horz" wrap="square" lIns="91440" tIns="45720" rIns="91440" bIns="45720" anchor="t" anchorCtr="0"/>
          <a:lstStyle/>
          <a:p>
            <a:pPr algn="just">
              <a:buNone/>
            </a:pPr>
            <a:r>
              <a:rPr lang="zh-CN" altLang="en-US" sz="2000" b="0" dirty="0">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The longer and more formal a report is, the greater the number of special parts that will be included in addition to the body of the report itself. Apart from the above mentioned sections as the main body in the middle parts ,a long formal report may include the front parts in which there are title page, letter of authorization, letter of transmittal, table of contents, lists of figures, tables, and abbreviation, etc, and the back parts, containing references, bibliography, appendices, glossary, index, etc. Nevertheless, if a report is an informal one for internal communication, it usually can be written in the form of a memo.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p:cNvSpPr>
          <p:nvPr>
            <p:ph idx="1"/>
          </p:nvPr>
        </p:nvSpPr>
        <p:spPr>
          <a:xfrm>
            <a:off x="971550" y="546100"/>
            <a:ext cx="7961313" cy="5360988"/>
          </a:xfrm>
        </p:spPr>
        <p:txBody>
          <a:bodyPr vert="horz" wrap="square" lIns="91440" tIns="45720" rIns="91440" bIns="45720" anchor="t" anchorCtr="0"/>
          <a:lstStyle/>
          <a:p>
            <a:pPr>
              <a:buNone/>
            </a:pPr>
            <a:r>
              <a:rPr lang="zh-CN" altLang="en-US" sz="2400" i="1" dirty="0">
                <a:solidFill>
                  <a:srgbClr val="282917"/>
                </a:solidFill>
                <a:latin typeface="Times New Roman" panose="02020603050405020304" pitchFamily="18" charset="0"/>
                <a:cs typeface="Times New Roman" panose="02020603050405020304" pitchFamily="18" charset="0"/>
              </a:rPr>
              <a:t>Task 1</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 The letterhead may include the following information except for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the name of the company     B. telephone number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indent="0">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 the name of the</a:t>
            </a: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sym typeface="+mn-ea"/>
              </a:rPr>
              <a:t>recipient</a:t>
            </a:r>
            <a:r>
              <a:rPr lang="en-US" altLang="zh-CN" sz="2000" b="0" dirty="0">
                <a:solidFill>
                  <a:srgbClr val="000000"/>
                </a:solidFill>
                <a:latin typeface="Times New Roman" panose="02020603050405020304" pitchFamily="18" charset="0"/>
                <a:cs typeface="Times New Roman" panose="02020603050405020304" pitchFamily="18" charset="0"/>
                <a:sym typeface="+mn-ea"/>
              </a:rPr>
              <a:t>     </a:t>
            </a:r>
            <a:r>
              <a:rPr lang="en-US" altLang="zh-CN" sz="2000" b="0" dirty="0">
                <a:solidFill>
                  <a:srgbClr val="000000"/>
                </a:solidFill>
                <a:latin typeface="Times New Roman" panose="02020603050405020304" pitchFamily="18" charset="0"/>
                <a:cs typeface="Times New Roman" panose="02020603050405020304" pitchFamily="18" charset="0"/>
              </a:rPr>
              <a:t> D. a trademark or slogan</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Which date is the common American form? </a:t>
            </a:r>
            <a:r>
              <a:rPr lang="zh-CN" altLang="en-US" sz="2000" b="0" u="sng"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21/07/2016 </a:t>
            </a: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  B</a:t>
            </a:r>
            <a:r>
              <a:rPr lang="zh-CN" altLang="en-US" sz="2000" b="0" dirty="0">
                <a:solidFill>
                  <a:srgbClr val="000000"/>
                </a:solidFill>
                <a:latin typeface="Times New Roman" panose="02020603050405020304" pitchFamily="18" charset="0"/>
                <a:cs typeface="Times New Roman" panose="02020603050405020304" pitchFamily="18" charset="0"/>
              </a:rPr>
              <a:t>. 03/25/2016</a:t>
            </a: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   C</a:t>
            </a:r>
            <a:r>
              <a:rPr lang="zh-CN" altLang="en-US" sz="2000" b="0" dirty="0">
                <a:solidFill>
                  <a:srgbClr val="000000"/>
                </a:solidFill>
                <a:latin typeface="Times New Roman" panose="02020603050405020304" pitchFamily="18" charset="0"/>
                <a:cs typeface="Times New Roman" panose="02020603050405020304" pitchFamily="18" charset="0"/>
              </a:rPr>
              <a:t>. 18/09/2016</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D</a:t>
            </a:r>
            <a:r>
              <a:rPr lang="en-US" altLang="zh-CN" sz="2000" b="0" dirty="0">
                <a:solidFill>
                  <a:srgbClr val="000000"/>
                </a:solidFill>
                <a:latin typeface="Times New Roman" panose="02020603050405020304" pitchFamily="18" charset="0"/>
                <a:cs typeface="Times New Roman" panose="02020603050405020304" pitchFamily="18" charset="0"/>
              </a:rPr>
              <a:t>. 15/01/2018</a:t>
            </a:r>
            <a:endParaRPr lang="en-US" altLang="zh-CN"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3. Among the following complimentary closings,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is the most formal one.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Yours very truly </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 Yours sincerely </a:t>
            </a:r>
            <a:r>
              <a:rPr lang="zh-CN" altLang="en-US" sz="2000" b="0" dirty="0" smtClean="0">
                <a:solidFill>
                  <a:srgbClr val="000000"/>
                </a:solidFill>
                <a:latin typeface="Times New Roman" panose="02020603050405020304" pitchFamily="18" charset="0"/>
                <a:cs typeface="Times New Roman" panose="02020603050405020304" pitchFamily="18" charset="0"/>
              </a:rPr>
              <a:t>  C</a:t>
            </a:r>
            <a:r>
              <a:rPr lang="zh-CN" altLang="en-US" sz="2000" b="0" dirty="0">
                <a:solidFill>
                  <a:srgbClr val="000000"/>
                </a:solidFill>
                <a:latin typeface="Times New Roman" panose="02020603050405020304" pitchFamily="18" charset="0"/>
                <a:cs typeface="Times New Roman" panose="02020603050405020304" pitchFamily="18" charset="0"/>
              </a:rPr>
              <a:t>. Best regards</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D</a:t>
            </a:r>
            <a:r>
              <a:rPr lang="en-US" altLang="zh-CN" sz="2000" b="0" dirty="0">
                <a:solidFill>
                  <a:srgbClr val="000000"/>
                </a:solidFill>
                <a:latin typeface="Times New Roman" panose="02020603050405020304" pitchFamily="18" charset="0"/>
                <a:cs typeface="Times New Roman" panose="02020603050405020304" pitchFamily="18" charset="0"/>
              </a:rPr>
              <a:t>. Yours</a:t>
            </a:r>
            <a:endParaRPr lang="en-US" altLang="zh-CN"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4.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is a statement of what your findings mean.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Introduction</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B</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Conclusion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 Recommendation</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D</a:t>
            </a:r>
            <a:r>
              <a:rPr lang="en-US" altLang="zh-CN" sz="2000" b="0" dirty="0">
                <a:solidFill>
                  <a:srgbClr val="000000"/>
                </a:solidFill>
                <a:latin typeface="Times New Roman" panose="02020603050405020304" pitchFamily="18" charset="0"/>
                <a:cs typeface="Times New Roman" panose="02020603050405020304" pitchFamily="18" charset="0"/>
              </a:rPr>
              <a:t>. Methodology</a:t>
            </a:r>
            <a:endParaRPr lang="en-US" altLang="zh-CN"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5. An informal report can be the form of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letter </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B</a:t>
            </a:r>
            <a:r>
              <a:rPr lang="zh-CN" altLang="en-US" sz="2000" b="0" dirty="0">
                <a:solidFill>
                  <a:srgbClr val="000000"/>
                </a:solidFill>
                <a:latin typeface="Times New Roman" panose="02020603050405020304" pitchFamily="18" charset="0"/>
                <a:cs typeface="Times New Roman" panose="02020603050405020304" pitchFamily="18" charset="0"/>
              </a:rPr>
              <a:t>. minute </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C</a:t>
            </a:r>
            <a:r>
              <a:rPr lang="zh-CN" altLang="en-US" sz="2000" b="0" dirty="0">
                <a:solidFill>
                  <a:srgbClr val="000000"/>
                </a:solidFill>
                <a:latin typeface="Times New Roman" panose="02020603050405020304" pitchFamily="18" charset="0"/>
                <a:cs typeface="Times New Roman" panose="02020603050405020304" pitchFamily="18" charset="0"/>
              </a:rPr>
              <a:t>. memorandum</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D</a:t>
            </a:r>
            <a:r>
              <a:rPr lang="en-US" altLang="zh-CN" sz="2000" b="0" dirty="0">
                <a:solidFill>
                  <a:srgbClr val="000000"/>
                </a:solidFill>
                <a:latin typeface="Times New Roman" panose="02020603050405020304" pitchFamily="18" charset="0"/>
                <a:cs typeface="Times New Roman" panose="02020603050405020304" pitchFamily="18" charset="0"/>
              </a:rPr>
              <a:t>. poster</a:t>
            </a:r>
            <a:endParaRPr lang="en-US" altLang="zh-CN"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dirty="0"/>
          </a:p>
        </p:txBody>
      </p:sp>
      <p:sp>
        <p:nvSpPr>
          <p:cNvPr id="2" name="文本框 1"/>
          <p:cNvSpPr txBox="1"/>
          <p:nvPr/>
        </p:nvSpPr>
        <p:spPr>
          <a:xfrm>
            <a:off x="1366520" y="4605020"/>
            <a:ext cx="34226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B</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5869243" y="2859262"/>
            <a:ext cx="34226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B</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182155" y="3576524"/>
            <a:ext cx="34226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8056512" y="1718515"/>
            <a:ext cx="342265" cy="398780"/>
          </a:xfrm>
          <a:prstGeom prst="rect">
            <a:avLst/>
          </a:prstGeom>
          <a:noFill/>
        </p:spPr>
        <p:txBody>
          <a:bodyPr wrap="square" rtlCol="0" anchor="t">
            <a:spAutoFit/>
            <a:scene3d>
              <a:camera prst="orthographicFront"/>
              <a:lightRig rig="threePt" dir="t"/>
            </a:scene3d>
          </a:bodyPr>
          <a:lstStyle/>
          <a:p>
            <a:r>
              <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C</a:t>
            </a:r>
            <a:endPar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5290738" y="5341539"/>
            <a:ext cx="342265" cy="398780"/>
          </a:xfrm>
          <a:prstGeom prst="rect">
            <a:avLst/>
          </a:prstGeom>
          <a:noFill/>
        </p:spPr>
        <p:txBody>
          <a:bodyPr wrap="square" rtlCol="0" anchor="t">
            <a:spAutoFit/>
            <a:scene3d>
              <a:camera prst="orthographicFront"/>
              <a:lightRig rig="threePt" dir="t"/>
            </a:scene3d>
          </a:bodyPr>
          <a:lstStyle/>
          <a:p>
            <a:r>
              <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C</a:t>
            </a:r>
            <a:endPar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标题 1"/>
          <p:cNvSpPr>
            <a:spLocks noGrp="1" noChangeArrowheads="1"/>
          </p:cNvSpPr>
          <p:nvPr>
            <p:ph type="title" idx="4294967295"/>
          </p:nvPr>
        </p:nvSpPr>
        <p:spPr>
          <a:xfrm>
            <a:off x="1185863" y="0"/>
            <a:ext cx="7958137" cy="1011238"/>
          </a:xfrm>
        </p:spPr>
        <p:txBody>
          <a:bodyPr/>
          <a:lstStyle/>
          <a:p>
            <a:br>
              <a:rPr lang="zh-CN" altLang="en-US" smtClean="0">
                <a:solidFill>
                  <a:srgbClr val="282917"/>
                </a:solidFill>
                <a:latin typeface="Times New Roman" panose="02020603050405020304" pitchFamily="18" charset="0"/>
                <a:cs typeface="Times New Roman" panose="02020603050405020304" pitchFamily="18" charset="0"/>
              </a:rPr>
            </a:br>
            <a:r>
              <a:rPr lang="zh-CN" altLang="en-US" smtClean="0">
                <a:solidFill>
                  <a:srgbClr val="282917"/>
                </a:solidFill>
                <a:latin typeface="Times New Roman" panose="02020603050405020304" pitchFamily="18" charset="0"/>
                <a:cs typeface="Times New Roman" panose="02020603050405020304" pitchFamily="18" charset="0"/>
              </a:rPr>
              <a:t>Ⅲ. </a:t>
            </a:r>
            <a:r>
              <a:rPr lang="zh-CN" altLang="en-US" u="sng" smtClean="0">
                <a:solidFill>
                  <a:srgbClr val="282917"/>
                </a:solidFill>
                <a:latin typeface="Times New Roman" panose="02020603050405020304" pitchFamily="18" charset="0"/>
                <a:cs typeface="Times New Roman" panose="02020603050405020304" pitchFamily="18" charset="0"/>
              </a:rPr>
              <a:t>Formatting</a:t>
            </a:r>
            <a:r>
              <a:rPr lang="zh-CN" altLang="en-US" smtClean="0">
                <a:solidFill>
                  <a:srgbClr val="FF0000"/>
                </a:solidFill>
                <a:latin typeface="Times New Roman" panose="02020603050405020304" pitchFamily="18" charset="0"/>
                <a:cs typeface="Times New Roman" panose="02020603050405020304" pitchFamily="18" charset="0"/>
              </a:rPr>
              <a:t> </a:t>
            </a:r>
            <a:br>
              <a:rPr lang="zh-CN" altLang="en-US" smtClean="0">
                <a:solidFill>
                  <a:srgbClr val="282917"/>
                </a:solidFill>
                <a:latin typeface="Times New Roman" panose="02020603050405020304" pitchFamily="18" charset="0"/>
                <a:cs typeface="Times New Roman" panose="02020603050405020304" pitchFamily="18" charset="0"/>
              </a:rPr>
            </a:br>
            <a:r>
              <a:rPr lang="zh-CN" altLang="en-US" sz="2400" i="1" smtClean="0">
                <a:solidFill>
                  <a:srgbClr val="000000"/>
                </a:solidFill>
                <a:latin typeface="Times New Roman" panose="02020603050405020304" pitchFamily="18" charset="0"/>
                <a:cs typeface="Times New Roman" panose="02020603050405020304" pitchFamily="18" charset="0"/>
              </a:rPr>
              <a:t>Case 1:</a:t>
            </a:r>
            <a:r>
              <a:rPr lang="zh-CN" altLang="en-US" smtClean="0">
                <a:solidFill>
                  <a:srgbClr val="000000"/>
                </a:solidFill>
                <a:latin typeface="Times New Roman" panose="02020603050405020304" pitchFamily="18" charset="0"/>
                <a:cs typeface="Times New Roman" panose="02020603050405020304" pitchFamily="18" charset="0"/>
              </a:rPr>
              <a:t> </a:t>
            </a:r>
            <a:br>
              <a:rPr lang="zh-CN" altLang="en-US" smtClean="0">
                <a:solidFill>
                  <a:srgbClr val="000000"/>
                </a:solidFill>
              </a:rPr>
            </a:br>
            <a:endParaRPr lang="zh-CN" altLang="en-US" smtClean="0">
              <a:solidFill>
                <a:srgbClr val="000000"/>
              </a:solidFill>
            </a:endParaRPr>
          </a:p>
        </p:txBody>
      </p:sp>
      <p:sp>
        <p:nvSpPr>
          <p:cNvPr id="16387" name="内容占位符 13"/>
          <p:cNvSpPr>
            <a:spLocks noGrp="1" noChangeArrowheads="1"/>
          </p:cNvSpPr>
          <p:nvPr>
            <p:ph idx="4294967295"/>
          </p:nvPr>
        </p:nvSpPr>
        <p:spPr/>
        <p:txBody>
          <a:bodyPr/>
          <a:lstStyle/>
          <a:p>
            <a:endParaRPr lang="zh-CN" altLang="en-US" sz="2000" b="0" smtClean="0">
              <a:solidFill>
                <a:srgbClr val="000000"/>
              </a:solidFill>
            </a:endParaRPr>
          </a:p>
          <a:p>
            <a:pPr algn="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Mc Farlane Hospital</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lgn="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1500 Main Street’Iowa，City，1A 52332’(319}555-3113</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lgn="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November 24 , 2010</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Melinda Hamilton，Director Medical Service Division</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Health Management Service , Inc</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Subject</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4333 Edgewood, IA52401 </a:t>
            </a:r>
            <a:endParaRPr lang="zh-CN" altLang="en-US" sz="2000" b="0" smtClean="0">
              <a:solidFill>
                <a:srgbClr val="000000"/>
              </a:solidFill>
              <a:latin typeface="Times New Roman" panose="02020603050405020304" pitchFamily="18" charset="0"/>
              <a:cs typeface="Times New Roman" panose="02020603050405020304" pitchFamily="18" charset="0"/>
            </a:endParaRPr>
          </a:p>
        </p:txBody>
      </p:sp>
      <p:sp>
        <p:nvSpPr>
          <p:cNvPr id="16388" name="矩形 14"/>
          <p:cNvSpPr>
            <a:spLocks noChangeArrowheads="1"/>
          </p:cNvSpPr>
          <p:nvPr/>
        </p:nvSpPr>
        <p:spPr bwMode="auto">
          <a:xfrm>
            <a:off x="3952875" y="1165225"/>
            <a:ext cx="1577975" cy="515938"/>
          </a:xfrm>
          <a:prstGeom prst="rect">
            <a:avLst/>
          </a:prstGeom>
          <a:solidFill>
            <a:schemeClr val="bg1"/>
          </a:solidFill>
          <a:ln w="9525">
            <a:solidFill>
              <a:srgbClr val="5B3A95"/>
            </a:solidFill>
            <a:miter lim="800000"/>
          </a:ln>
        </p:spPr>
        <p:txBody>
          <a:bodyPr anchor="ctr"/>
          <a:lstStyle/>
          <a:p>
            <a:pPr algn="ctr" eaLnBrk="1" hangingPunct="1">
              <a:buFont typeface="Arial" panose="020B0604020202020204" pitchFamily="34" charset="0"/>
              <a:buNone/>
            </a:pPr>
            <a:r>
              <a:rPr lang="en-US" altLang="zh-CN">
                <a:solidFill>
                  <a:srgbClr val="000000"/>
                </a:solidFill>
                <a:latin typeface="Times New Roman" panose="02020603050405020304" pitchFamily="18" charset="0"/>
                <a:cs typeface="Times New Roman" panose="02020603050405020304" pitchFamily="18" charset="0"/>
              </a:rPr>
              <a:t>Heading</a:t>
            </a:r>
            <a:endParaRPr lang="zh-CN" altLang="en-US">
              <a:solidFill>
                <a:srgbClr val="000000"/>
              </a:solidFill>
              <a:latin typeface="Times New Roman" panose="02020603050405020304" pitchFamily="18" charset="0"/>
              <a:cs typeface="Times New Roman" panose="02020603050405020304" pitchFamily="18" charset="0"/>
            </a:endParaRPr>
          </a:p>
        </p:txBody>
      </p:sp>
      <p:cxnSp>
        <p:nvCxnSpPr>
          <p:cNvPr id="16389" name="直接箭头连接符 16"/>
          <p:cNvCxnSpPr>
            <a:cxnSpLocks noChangeShapeType="1"/>
          </p:cNvCxnSpPr>
          <p:nvPr/>
        </p:nvCxnSpPr>
        <p:spPr bwMode="auto">
          <a:xfrm>
            <a:off x="5530850" y="1489075"/>
            <a:ext cx="1076325" cy="192088"/>
          </a:xfrm>
          <a:prstGeom prst="straightConnector1">
            <a:avLst/>
          </a:prstGeom>
          <a:noFill/>
          <a:ln w="9525">
            <a:solidFill>
              <a:srgbClr val="7A4DCA"/>
            </a:solidFill>
            <a:round/>
            <a:tailEnd type="arrow" w="med" len="med"/>
          </a:ln>
        </p:spPr>
      </p:cxnSp>
      <p:sp>
        <p:nvSpPr>
          <p:cNvPr id="16390" name="矩形 17"/>
          <p:cNvSpPr>
            <a:spLocks noChangeArrowheads="1"/>
          </p:cNvSpPr>
          <p:nvPr/>
        </p:nvSpPr>
        <p:spPr bwMode="auto">
          <a:xfrm>
            <a:off x="6400800" y="3957638"/>
            <a:ext cx="2217738" cy="515937"/>
          </a:xfrm>
          <a:prstGeom prst="rect">
            <a:avLst/>
          </a:prstGeom>
          <a:solidFill>
            <a:schemeClr val="bg1"/>
          </a:solidFill>
          <a:ln w="9525">
            <a:solidFill>
              <a:srgbClr val="5B3A95"/>
            </a:solidFill>
            <a:miter lim="800000"/>
          </a:ln>
        </p:spPr>
        <p:txBody>
          <a:bodyPr anchor="ctr"/>
          <a:lstStyle/>
          <a:p>
            <a:pPr algn="ctr" eaLnBrk="1" hangingPunct="1">
              <a:buFont typeface="Arial" panose="020B0604020202020204" pitchFamily="34" charset="0"/>
              <a:buNone/>
            </a:pPr>
            <a:r>
              <a:rPr lang="en-US" altLang="zh-CN">
                <a:solidFill>
                  <a:srgbClr val="000000"/>
                </a:solidFill>
                <a:latin typeface="Times New Roman" panose="02020603050405020304" pitchFamily="18" charset="0"/>
                <a:cs typeface="Times New Roman" panose="02020603050405020304" pitchFamily="18" charset="0"/>
              </a:rPr>
              <a:t>Inside address</a:t>
            </a:r>
            <a:endParaRPr lang="zh-CN" altLang="en-US">
              <a:solidFill>
                <a:srgbClr val="000000"/>
              </a:solidFill>
              <a:latin typeface="Times New Roman" panose="02020603050405020304" pitchFamily="18" charset="0"/>
              <a:cs typeface="Times New Roman" panose="02020603050405020304" pitchFamily="18" charset="0"/>
            </a:endParaRPr>
          </a:p>
        </p:txBody>
      </p:sp>
      <p:cxnSp>
        <p:nvCxnSpPr>
          <p:cNvPr id="16391" name="直接箭头连接符 18"/>
          <p:cNvCxnSpPr>
            <a:cxnSpLocks noChangeShapeType="1"/>
          </p:cNvCxnSpPr>
          <p:nvPr/>
        </p:nvCxnSpPr>
        <p:spPr bwMode="auto">
          <a:xfrm flipH="1">
            <a:off x="4675188" y="4178300"/>
            <a:ext cx="1701800" cy="25400"/>
          </a:xfrm>
          <a:prstGeom prst="straightConnector1">
            <a:avLst/>
          </a:prstGeom>
          <a:noFill/>
          <a:ln w="9525">
            <a:solidFill>
              <a:srgbClr val="7A4DCA"/>
            </a:solidFill>
            <a:round/>
            <a:tailEnd type="arrow" w="med" len="med"/>
          </a:ln>
        </p:spPr>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p:cNvSpPr>
          <p:nvPr>
            <p:ph idx="1"/>
          </p:nvPr>
        </p:nvSpPr>
        <p:spPr>
          <a:xfrm>
            <a:off x="1268413" y="649288"/>
            <a:ext cx="7383462" cy="5418137"/>
          </a:xfrm>
        </p:spPr>
        <p:txBody>
          <a:bodyPr vert="horz" wrap="square" lIns="91440" tIns="45720" rIns="91440" bIns="45720" anchor="t" anchorCtr="0"/>
          <a:lstStyle/>
          <a:p>
            <a:pPr>
              <a:buNone/>
            </a:pPr>
            <a:r>
              <a:rPr lang="zh-CN" altLang="en-US" sz="2000" b="0" dirty="0">
                <a:solidFill>
                  <a:srgbClr val="000000"/>
                </a:solidFill>
              </a:rPr>
              <a:t>REQUEST FOR INFORMATION ABOUT UPGRADING</a:t>
            </a:r>
            <a:endParaRPr lang="zh-CN" altLang="en-US" sz="2000" b="0" dirty="0">
              <a:solidFill>
                <a:srgbClr val="000000"/>
              </a:solidFill>
            </a:endParaRPr>
          </a:p>
          <a:p>
            <a:pPr>
              <a:buNone/>
            </a:pPr>
            <a:r>
              <a:rPr lang="zh-CN" altLang="en-US" sz="2000" b="0" dirty="0">
                <a:solidFill>
                  <a:srgbClr val="000000"/>
                </a:solidFill>
              </a:rPr>
              <a:t>COMPUTER SYSTEMS</a:t>
            </a:r>
            <a:endParaRPr lang="zh-CN" altLang="en-US" sz="2000" b="0" dirty="0">
              <a:solidFill>
                <a:srgbClr val="000000"/>
              </a:solidFill>
            </a:endParaRPr>
          </a:p>
          <a:p>
            <a:pPr>
              <a:buNone/>
            </a:pPr>
            <a:endParaRPr lang="zh-CN" altLang="en-US" sz="2000" dirty="0">
              <a:solidFill>
                <a:srgbClr val="000000"/>
              </a:solidFill>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Dear Ms. Melinda,</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We are interested in upgrading our computer system and would like to</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know what would best meet our needs. We will use the following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criteria to choose a system:</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Ability to use our current software and data files.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Ability to provide auxiliary services，e. g., controlling inventory of drugs and suppliers, monitoring patients' vital signs, and faster processing of insurance forms.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startAt="3"/>
            </a:pPr>
            <a:r>
              <a:rPr lang="zh-CN" altLang="en-US" sz="2000" b="0" dirty="0">
                <a:solidFill>
                  <a:srgbClr val="000000"/>
                </a:solidFill>
                <a:latin typeface="Times New Roman" panose="02020603050405020304" pitchFamily="18" charset="0"/>
                <a:cs typeface="Times New Roman" panose="02020603050405020304" pitchFamily="18" charset="0"/>
              </a:rPr>
              <a:t>Freedom from down time.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startAt="3"/>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McFarlane has 250 beds for long-term care. In the next five years, we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expect the number of beds to remain the same while out-patient care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and emergency room care increase.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17411" name="矩形 3"/>
          <p:cNvSpPr/>
          <p:nvPr/>
        </p:nvSpPr>
        <p:spPr>
          <a:xfrm>
            <a:off x="5102225" y="1657350"/>
            <a:ext cx="2217738" cy="51593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Salutation</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7412" name="直接箭头连接符 4"/>
          <p:cNvCxnSpPr>
            <a:stCxn id="17411" idx="1"/>
          </p:cNvCxnSpPr>
          <p:nvPr/>
        </p:nvCxnSpPr>
        <p:spPr>
          <a:xfrm flipH="1">
            <a:off x="3568700" y="1914525"/>
            <a:ext cx="1533525" cy="3175"/>
          </a:xfrm>
          <a:prstGeom prst="straightConnector1">
            <a:avLst/>
          </a:prstGeom>
          <a:ln w="9525" cap="flat" cmpd="sng">
            <a:solidFill>
              <a:srgbClr val="7A4DCA"/>
            </a:solidFill>
            <a:prstDash val="solid"/>
            <a:headEnd type="none" w="med" len="med"/>
            <a:tailEnd type="arrow" w="med" len="med"/>
          </a:ln>
        </p:spPr>
      </p:cxnSp>
      <p:sp>
        <p:nvSpPr>
          <p:cNvPr id="17413" name="矩形 10"/>
          <p:cNvSpPr/>
          <p:nvPr/>
        </p:nvSpPr>
        <p:spPr>
          <a:xfrm>
            <a:off x="6626225" y="169863"/>
            <a:ext cx="2016125" cy="5302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Subject</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7414" name="直接箭头连接符 11"/>
          <p:cNvCxnSpPr/>
          <p:nvPr/>
        </p:nvCxnSpPr>
        <p:spPr>
          <a:xfrm flipH="1">
            <a:off x="5310188" y="334963"/>
            <a:ext cx="1301750" cy="342900"/>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18435" name="内容占位符 2"/>
          <p:cNvSpPr>
            <a:spLocks noGrp="1"/>
          </p:cNvSpPr>
          <p:nvPr>
            <p:ph idx="1"/>
          </p:nvPr>
        </p:nvSpPr>
        <p:spPr>
          <a:xfrm>
            <a:off x="1209675" y="1047750"/>
            <a:ext cx="7153275" cy="5470525"/>
          </a:xfrm>
        </p:spPr>
        <p:txBody>
          <a:bodyPr vert="horz" wrap="square" lIns="91440" tIns="45720" rIns="91440" bIns="45720" anchor="t" anchorCtr="0"/>
          <a:lstStyle/>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Could you email me your suggestions at hughhp @ comway.com?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We are eager to have the new system installed by Christmas if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possible.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Sincerely yours,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Segoe Script" panose="020B0504020000000003" pitchFamily="34" charset="0"/>
                <a:cs typeface="Times New Roman" panose="02020603050405020304" pitchFamily="18" charset="0"/>
              </a:rPr>
              <a:t>Huge Portfield</a:t>
            </a:r>
            <a:endParaRPr lang="zh-CN" altLang="en-US" sz="2000" b="0" dirty="0">
              <a:solidFill>
                <a:srgbClr val="000000"/>
              </a:solidFill>
              <a:latin typeface="Segoe Script" panose="020B0504020000000003" pitchFamily="34"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Huge Portfield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Controller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Encl: Specifications of current system data bases in use.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
        <p:nvSpPr>
          <p:cNvPr id="18436" name="矩形 3"/>
          <p:cNvSpPr/>
          <p:nvPr/>
        </p:nvSpPr>
        <p:spPr>
          <a:xfrm>
            <a:off x="4586288" y="2762250"/>
            <a:ext cx="2689225" cy="51117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Complimentary Close</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8437" name="直接箭头连接符 4"/>
          <p:cNvCxnSpPr/>
          <p:nvPr/>
        </p:nvCxnSpPr>
        <p:spPr>
          <a:xfrm flipH="1" flipV="1">
            <a:off x="3317875" y="3024188"/>
            <a:ext cx="1268413" cy="0"/>
          </a:xfrm>
          <a:prstGeom prst="straightConnector1">
            <a:avLst/>
          </a:prstGeom>
          <a:ln w="9525" cap="flat" cmpd="sng">
            <a:solidFill>
              <a:srgbClr val="7A4DCA"/>
            </a:solidFill>
            <a:prstDash val="solid"/>
            <a:headEnd type="none" w="med" len="med"/>
            <a:tailEnd type="arrow" w="med" len="med"/>
          </a:ln>
        </p:spPr>
      </p:cxnSp>
      <p:sp>
        <p:nvSpPr>
          <p:cNvPr id="18438" name="矩形 6"/>
          <p:cNvSpPr/>
          <p:nvPr/>
        </p:nvSpPr>
        <p:spPr>
          <a:xfrm>
            <a:off x="4602163" y="4325938"/>
            <a:ext cx="2786062" cy="4381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Typed name</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8439" name="直接箭头连接符 7"/>
          <p:cNvCxnSpPr/>
          <p:nvPr/>
        </p:nvCxnSpPr>
        <p:spPr>
          <a:xfrm flipH="1">
            <a:off x="3273425" y="4527550"/>
            <a:ext cx="1357313" cy="30163"/>
          </a:xfrm>
          <a:prstGeom prst="straightConnector1">
            <a:avLst/>
          </a:prstGeom>
          <a:ln w="9525" cap="flat" cmpd="sng">
            <a:solidFill>
              <a:srgbClr val="7A4DCA"/>
            </a:solidFill>
            <a:prstDash val="solid"/>
            <a:headEnd type="none" w="med" len="med"/>
            <a:tailEnd type="arrow" w="med" len="med"/>
          </a:ln>
        </p:spPr>
      </p:cxnSp>
      <p:sp>
        <p:nvSpPr>
          <p:cNvPr id="18440" name="矩形 10"/>
          <p:cNvSpPr/>
          <p:nvPr/>
        </p:nvSpPr>
        <p:spPr>
          <a:xfrm>
            <a:off x="4602163" y="5048250"/>
            <a:ext cx="2771775" cy="4968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Job title</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8441" name="直接箭头连接符 11"/>
          <p:cNvCxnSpPr>
            <a:stCxn id="18440" idx="1"/>
          </p:cNvCxnSpPr>
          <p:nvPr/>
        </p:nvCxnSpPr>
        <p:spPr>
          <a:xfrm flipH="1" flipV="1">
            <a:off x="2994025" y="5294313"/>
            <a:ext cx="1608138" cy="3175"/>
          </a:xfrm>
          <a:prstGeom prst="straightConnector1">
            <a:avLst/>
          </a:prstGeom>
          <a:ln w="9525" cap="flat" cmpd="sng">
            <a:solidFill>
              <a:srgbClr val="7A4DCA"/>
            </a:solidFill>
            <a:prstDash val="solid"/>
            <a:headEnd type="none" w="med" len="med"/>
            <a:tailEnd type="arrow" w="med" len="med"/>
          </a:ln>
        </p:spPr>
      </p:cxnSp>
      <p:sp>
        <p:nvSpPr>
          <p:cNvPr id="18442" name="矩形 13"/>
          <p:cNvSpPr/>
          <p:nvPr/>
        </p:nvSpPr>
        <p:spPr>
          <a:xfrm>
            <a:off x="4591050" y="3578225"/>
            <a:ext cx="2684463" cy="4381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Signature</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18443" name="直接箭头连接符 14"/>
          <p:cNvCxnSpPr/>
          <p:nvPr/>
        </p:nvCxnSpPr>
        <p:spPr>
          <a:xfrm flipH="1" flipV="1">
            <a:off x="3338513" y="3810000"/>
            <a:ext cx="1268412" cy="0"/>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idx="4294967295"/>
          </p:nvPr>
        </p:nvSpPr>
        <p:spPr>
          <a:xfrm>
            <a:off x="996950" y="463550"/>
            <a:ext cx="8323263"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2</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sample and answer the following questions.</a:t>
            </a:r>
            <a:br>
              <a:rPr lang="zh-CN" altLang="en-US" sz="2400" dirty="0"/>
            </a:br>
            <a:endParaRPr lang="zh-CN" altLang="en-US" sz="2400" dirty="0">
              <a:latin typeface="Times New Roman" panose="02020603050405020304" pitchFamily="18" charset="0"/>
              <a:ea typeface="Times New Roman" panose="02020603050405020304" pitchFamily="18" charset="0"/>
            </a:endParaRPr>
          </a:p>
        </p:txBody>
      </p:sp>
      <p:sp>
        <p:nvSpPr>
          <p:cNvPr id="19459" name="Rectangle 1"/>
          <p:cNvSpPr/>
          <p:nvPr/>
        </p:nvSpPr>
        <p:spPr>
          <a:xfrm>
            <a:off x="1155700" y="1320006"/>
            <a:ext cx="7521575" cy="3599815"/>
          </a:xfrm>
          <a:prstGeom prst="rect">
            <a:avLst/>
          </a:prstGeom>
          <a:noFill/>
          <a:ln w="9525">
            <a:noFill/>
          </a:ln>
          <a:effectLst>
            <a:prstShdw prst="shdw13" dist="53882" dir="13499999">
              <a:schemeClr val="bg2">
                <a:alpha val="50000"/>
              </a:schemeClr>
            </a:prstShdw>
          </a:effectLst>
        </p:spPr>
        <p:txBody>
          <a:bodyPr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nSpc>
                <a:spcPct val="130000"/>
              </a:lnSpc>
              <a:spcBef>
                <a:spcPct val="0"/>
              </a:spcBef>
              <a:buSzTx/>
              <a:buFont typeface="Arial" panose="020B0604020202020204" pitchFamily="34" charset="0"/>
              <a:buNone/>
            </a:pPr>
            <a:r>
              <a:rPr lang="en-US" altLang="zh-CN" sz="2000" dirty="0">
                <a:solidFill>
                  <a:srgbClr val="000000"/>
                </a:solidFill>
                <a:latin typeface="Times New Roman" panose="02020603050405020304" pitchFamily="18" charset="0"/>
                <a:cs typeface="Times New Roman" panose="02020603050405020304" pitchFamily="18" charset="0"/>
              </a:rPr>
              <a:t>1. What information is given in the heading?</a:t>
            </a: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r>
              <a:rPr lang="en-US" altLang="zh-CN" sz="2000" dirty="0">
                <a:solidFill>
                  <a:srgbClr val="000000"/>
                </a:solidFill>
                <a:latin typeface="Times New Roman" panose="02020603050405020304" pitchFamily="18" charset="0"/>
                <a:cs typeface="Times New Roman" panose="02020603050405020304" pitchFamily="18" charset="0"/>
              </a:rPr>
              <a:t>2. What information is given in the inside address ?</a:t>
            </a: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r>
              <a:rPr lang="en-US" altLang="zh-CN" sz="2000" dirty="0">
                <a:solidFill>
                  <a:srgbClr val="000000"/>
                </a:solidFill>
                <a:latin typeface="Times New Roman" panose="02020603050405020304" pitchFamily="18" charset="0"/>
                <a:cs typeface="Times New Roman" panose="02020603050405020304" pitchFamily="18" charset="0"/>
              </a:rPr>
              <a:t>3. What’s the purpose of the letter?</a:t>
            </a: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lnSpc>
                <a:spcPct val="130000"/>
              </a:lnSpc>
              <a:spcBef>
                <a:spcPct val="0"/>
              </a:spcBef>
              <a:buSzTx/>
              <a:buFont typeface="Arial" panose="020B0604020202020204" pitchFamily="34" charset="0"/>
              <a:buNone/>
            </a:pPr>
            <a:r>
              <a:rPr lang="en-US" altLang="zh-CN" sz="2000" dirty="0">
                <a:solidFill>
                  <a:srgbClr val="000000"/>
                </a:solidFill>
                <a:latin typeface="Times New Roman" panose="02020603050405020304" pitchFamily="18" charset="0"/>
                <a:cs typeface="Times New Roman" panose="02020603050405020304" pitchFamily="18" charset="0"/>
              </a:rPr>
              <a:t>4. What’s the company’s criteria in choosing a new  computer system?</a:t>
            </a:r>
            <a:endParaRPr lang="en-US" altLang="zh-CN" sz="2000" dirty="0">
              <a:solidFill>
                <a:srgbClr val="000000"/>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endParaRPr lang="en-US" altLang="zh-CN" sz="2000" dirty="0">
              <a:solidFill>
                <a:schemeClr val="tx1"/>
              </a:solidFill>
              <a:latin typeface="Times New Roman" panose="02020603050405020304" pitchFamily="18" charset="0"/>
              <a:ea typeface="Times New Roman" panose="02020603050405020304" pitchFamily="18" charset="0"/>
            </a:endParaRPr>
          </a:p>
        </p:txBody>
      </p:sp>
      <p:sp>
        <p:nvSpPr>
          <p:cNvPr id="21507" name="内容占位符 2"/>
          <p:cNvSpPr>
            <a:spLocks noGrp="1"/>
          </p:cNvSpPr>
          <p:nvPr/>
        </p:nvSpPr>
        <p:spPr>
          <a:xfrm>
            <a:off x="1180465" y="1776095"/>
            <a:ext cx="6989445" cy="68072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None/>
            </a:pPr>
            <a:r>
              <a:rPr lang="zh-CN" altLang="en-US" sz="2000" b="0" dirty="0">
                <a:solidFill>
                  <a:srgbClr val="0070C0"/>
                </a:solidFill>
                <a:latin typeface="Times New Roman" panose="02020603050405020304" pitchFamily="18" charset="0"/>
                <a:cs typeface="Times New Roman" panose="02020603050405020304" pitchFamily="18" charset="0"/>
              </a:rPr>
              <a:t>1. The institution(the sender), the address, the postal code, the</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nSpc>
                <a:spcPct val="70000"/>
              </a:lnSpc>
              <a:buNone/>
            </a:pPr>
            <a:r>
              <a:rPr lang="zh-CN" altLang="en-US" sz="2000" b="0" dirty="0">
                <a:solidFill>
                  <a:srgbClr val="0070C0"/>
                </a:solidFill>
                <a:latin typeface="Times New Roman" panose="02020603050405020304" pitchFamily="18" charset="0"/>
                <a:cs typeface="Times New Roman" panose="02020603050405020304" pitchFamily="18" charset="0"/>
              </a:rPr>
              <a:t>    telephone number and the date.</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nSpc>
                <a:spcPct val="7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en-US" altLang="zh-CN" sz="2000" b="0" dirty="0">
                <a:solidFill>
                  <a:srgbClr val="000000"/>
                </a:solidFill>
                <a:latin typeface="Times New Roman" panose="02020603050405020304" pitchFamily="18" charset="0"/>
                <a:cs typeface="Times New Roman" panose="02020603050405020304" pitchFamily="18" charset="0"/>
              </a:rPr>
              <a:t> </a:t>
            </a:r>
            <a:endParaRPr lang="en-US" altLang="zh-CN" sz="2000" b="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1224116" y="4583430"/>
            <a:ext cx="7249959" cy="315722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80000"/>
              </a:lnSpc>
              <a:buNone/>
            </a:pPr>
            <a:r>
              <a:rPr lang="zh-CN" altLang="en-US" sz="2000" b="0" dirty="0">
                <a:solidFill>
                  <a:srgbClr val="0070C0"/>
                </a:solidFill>
                <a:latin typeface="Times New Roman" panose="02020603050405020304" pitchFamily="18" charset="0"/>
                <a:cs typeface="Times New Roman" panose="02020603050405020304" pitchFamily="18" charset="0"/>
              </a:rPr>
              <a:t>4.  They will use the following criteria to choose a system:</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gn="just">
              <a:lnSpc>
                <a:spcPct val="80000"/>
              </a:lnSpc>
              <a:buNone/>
            </a:pPr>
            <a:r>
              <a:rPr lang="zh-CN" altLang="en-US" sz="2000" b="0" dirty="0">
                <a:solidFill>
                  <a:srgbClr val="0070C0"/>
                </a:solidFill>
                <a:latin typeface="Times New Roman" panose="02020603050405020304" pitchFamily="18" charset="0"/>
                <a:cs typeface="Times New Roman" panose="02020603050405020304" pitchFamily="18" charset="0"/>
              </a:rPr>
              <a:t>(1) Ability to use our current software and data files.</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gn="just">
              <a:lnSpc>
                <a:spcPct val="80000"/>
              </a:lnSpc>
              <a:buNone/>
            </a:pPr>
            <a:r>
              <a:rPr lang="zh-CN" altLang="en-US" sz="2000" b="0" dirty="0">
                <a:solidFill>
                  <a:srgbClr val="0070C0"/>
                </a:solidFill>
                <a:latin typeface="Times New Roman" panose="02020603050405020304" pitchFamily="18" charset="0"/>
                <a:cs typeface="Times New Roman" panose="02020603050405020304" pitchFamily="18" charset="0"/>
              </a:rPr>
              <a:t>       Body</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gn="just">
              <a:lnSpc>
                <a:spcPct val="80000"/>
              </a:lnSpc>
              <a:buNone/>
            </a:pPr>
            <a:r>
              <a:rPr lang="zh-CN" altLang="en-US" sz="2000" b="0" dirty="0">
                <a:solidFill>
                  <a:srgbClr val="0070C0"/>
                </a:solidFill>
                <a:latin typeface="Times New Roman" panose="02020603050405020304" pitchFamily="18" charset="0"/>
                <a:cs typeface="Times New Roman" panose="02020603050405020304" pitchFamily="18" charset="0"/>
              </a:rPr>
              <a:t>(2) Ability to provide auxiliary services，e. g., controlling inventory of drugs and suppliers，monitoring patients' vital signs, and faster processing of insurance forms.</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gn="just">
              <a:lnSpc>
                <a:spcPct val="80000"/>
              </a:lnSpc>
              <a:buNone/>
            </a:pPr>
            <a:r>
              <a:rPr lang="zh-CN" altLang="en-US" sz="2000" b="0" dirty="0">
                <a:solidFill>
                  <a:srgbClr val="0070C0"/>
                </a:solidFill>
                <a:latin typeface="Times New Roman" panose="02020603050405020304" pitchFamily="18" charset="0"/>
                <a:cs typeface="Times New Roman" panose="02020603050405020304" pitchFamily="18" charset="0"/>
              </a:rPr>
              <a:t>(3) Freedom from down time.</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gn="just">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4" name="内容占位符 2"/>
          <p:cNvSpPr>
            <a:spLocks noGrp="1"/>
          </p:cNvSpPr>
          <p:nvPr/>
        </p:nvSpPr>
        <p:spPr>
          <a:xfrm>
            <a:off x="1169670" y="2587625"/>
            <a:ext cx="6989445" cy="76263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buNone/>
            </a:pPr>
            <a:r>
              <a:rPr lang="zh-CN" altLang="en-US" sz="2000" b="0" dirty="0">
                <a:solidFill>
                  <a:srgbClr val="0070C0"/>
                </a:solidFill>
                <a:latin typeface="Times New Roman" panose="02020603050405020304" pitchFamily="18" charset="0"/>
                <a:cs typeface="Times New Roman" panose="02020603050405020304" pitchFamily="18" charset="0"/>
              </a:rPr>
              <a:t>2. The name and title of the recipient, the division and company</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lnSpc>
                <a:spcPct val="70000"/>
              </a:lnSpc>
              <a:buNone/>
            </a:pPr>
            <a:r>
              <a:rPr lang="zh-CN" altLang="en-US" sz="2000" b="0" dirty="0">
                <a:solidFill>
                  <a:srgbClr val="0070C0"/>
                </a:solidFill>
                <a:latin typeface="Times New Roman" panose="02020603050405020304" pitchFamily="18" charset="0"/>
                <a:cs typeface="Times New Roman" panose="02020603050405020304" pitchFamily="18" charset="0"/>
              </a:rPr>
              <a:t>    names, the address and postal code.</a:t>
            </a:r>
            <a:endParaRPr lang="zh-CN" altLang="en-US" sz="2000" b="0" dirty="0">
              <a:solidFill>
                <a:srgbClr val="0070C0"/>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5" name="内容占位符 2"/>
          <p:cNvSpPr>
            <a:spLocks noGrp="1"/>
          </p:cNvSpPr>
          <p:nvPr/>
        </p:nvSpPr>
        <p:spPr>
          <a:xfrm>
            <a:off x="1180465" y="3332480"/>
            <a:ext cx="6989445" cy="8807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None/>
            </a:pPr>
            <a:r>
              <a:rPr lang="zh-CN" altLang="en-US" sz="2000" b="0" dirty="0" smtClean="0">
                <a:solidFill>
                  <a:srgbClr val="0070C0"/>
                </a:solidFill>
                <a:latin typeface="Times New Roman" panose="02020603050405020304" pitchFamily="18" charset="0"/>
                <a:cs typeface="Times New Roman" panose="02020603050405020304" pitchFamily="18" charset="0"/>
              </a:rPr>
              <a:t>3.  The writer expresses their demand of upgrading their upgrading</a:t>
            </a:r>
            <a:endParaRPr lang="zh-CN" altLang="en-US" sz="2000" b="0" dirty="0" smtClean="0">
              <a:solidFill>
                <a:srgbClr val="0070C0"/>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smtClean="0">
                <a:solidFill>
                  <a:srgbClr val="0070C0"/>
                </a:solidFill>
                <a:latin typeface="Times New Roman" panose="02020603050405020304" pitchFamily="18" charset="0"/>
                <a:cs typeface="Times New Roman" panose="02020603050405020304" pitchFamily="18" charset="0"/>
              </a:rPr>
              <a:t>     our computer system to the receiver.</a:t>
            </a:r>
            <a:endParaRPr lang="zh-CN" altLang="en-US" sz="2000" b="0" dirty="0" smtClean="0">
              <a:solidFill>
                <a:srgbClr val="0070C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anim calcmode="lin" valueType="num">
                                      <p:cBhvr additive="base">
                                        <p:cTn id="11"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507">
                                            <p:txEl>
                                              <p:pRg st="3" end="3"/>
                                            </p:txEl>
                                          </p:spTgt>
                                        </p:tgtEl>
                                        <p:attrNameLst>
                                          <p:attrName>style.visibility</p:attrName>
                                        </p:attrNameLst>
                                      </p:cBhvr>
                                      <p:to>
                                        <p:strVal val="visible"/>
                                      </p:to>
                                    </p:set>
                                    <p:anim calcmode="lin" valueType="num">
                                      <p:cBhvr additive="base">
                                        <p:cTn id="37"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507">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 calcmode="lin" valueType="num">
                                      <p:cBhvr additive="base">
                                        <p:cTn id="4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1" end="1"/>
                                            </p:txEl>
                                          </p:spTgt>
                                        </p:tgtEl>
                                        <p:attrNameLst>
                                          <p:attrName>style.visibility</p:attrName>
                                        </p:attrNameLst>
                                      </p:cBhvr>
                                      <p:to>
                                        <p:strVal val="visible"/>
                                      </p:to>
                                    </p:set>
                                    <p:anim calcmode="lin" valueType="num">
                                      <p:cBhvr additive="base">
                                        <p:cTn id="4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 calcmode="lin" valueType="num">
                                      <p:cBhvr additive="base">
                                        <p:cTn id="4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3" end="3"/>
                                            </p:txEl>
                                          </p:spTgt>
                                        </p:tgtEl>
                                        <p:attrNameLst>
                                          <p:attrName>style.visibility</p:attrName>
                                        </p:attrNameLst>
                                      </p:cBhvr>
                                      <p:to>
                                        <p:strVal val="visible"/>
                                      </p:to>
                                    </p:set>
                                    <p:anim calcmode="lin" valueType="num">
                                      <p:cBhvr additive="base">
                                        <p:cTn id="5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 calcmode="lin" valueType="num">
                                      <p:cBhvr additive="base">
                                        <p:cTn id="5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p:nvPr/>
        </p:nvSpPr>
        <p:spPr>
          <a:xfrm>
            <a:off x="1062038" y="1946275"/>
            <a:ext cx="7727950" cy="2965450"/>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 typeface="Arial" panose="020B0604020202020204" pitchFamily="34" charset="0"/>
              <a:buNone/>
            </a:pPr>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en-US" altLang="zh-CN"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medical service division </a:t>
            </a:r>
            <a:r>
              <a:rPr lang="zh-CN" altLang="en-US" sz="2000" b="0" dirty="0">
                <a:solidFill>
                  <a:srgbClr val="000000"/>
                </a:solidFill>
                <a:latin typeface="Times New Roman" panose="02020603050405020304" pitchFamily="18" charset="0"/>
                <a:cs typeface="Times New Roman" panose="02020603050405020304" pitchFamily="18" charset="0"/>
              </a:rPr>
              <a:t>医疗服务部              </a:t>
            </a:r>
            <a:r>
              <a:rPr lang="en-US" altLang="zh-CN" sz="2000" b="0" dirty="0">
                <a:solidFill>
                  <a:srgbClr val="000000"/>
                </a:solidFill>
                <a:latin typeface="Times New Roman" panose="02020603050405020304" pitchFamily="18" charset="0"/>
                <a:cs typeface="Times New Roman" panose="02020603050405020304" pitchFamily="18" charset="0"/>
              </a:rPr>
              <a:t>vital signs </a:t>
            </a:r>
            <a:r>
              <a:rPr lang="zh-CN" altLang="en-US" sz="2000" b="0" dirty="0">
                <a:solidFill>
                  <a:srgbClr val="000000"/>
                </a:solidFill>
                <a:latin typeface="Times New Roman" panose="02020603050405020304" pitchFamily="18" charset="0"/>
                <a:cs typeface="Times New Roman" panose="02020603050405020304" pitchFamily="18" charset="0"/>
              </a:rPr>
              <a:t>生</a:t>
            </a:r>
            <a:r>
              <a:rPr lang="zh-CN" altLang="en-US" sz="2000" b="0" dirty="0" smtClean="0">
                <a:solidFill>
                  <a:srgbClr val="000000"/>
                </a:solidFill>
                <a:latin typeface="Times New Roman" panose="02020603050405020304" pitchFamily="18" charset="0"/>
                <a:cs typeface="Times New Roman" panose="02020603050405020304" pitchFamily="18" charset="0"/>
              </a:rPr>
              <a:t>命体征</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health management service </a:t>
            </a:r>
            <a:r>
              <a:rPr lang="zh-CN" altLang="en-US" sz="2000" b="0" dirty="0">
                <a:solidFill>
                  <a:srgbClr val="000000"/>
                </a:solidFill>
                <a:latin typeface="Times New Roman" panose="02020603050405020304" pitchFamily="18" charset="0"/>
                <a:cs typeface="Times New Roman" panose="02020603050405020304" pitchFamily="18" charset="0"/>
              </a:rPr>
              <a:t>健康管理服务     </a:t>
            </a:r>
            <a:r>
              <a:rPr lang="en-US" altLang="zh-CN" sz="2000" b="0" dirty="0">
                <a:solidFill>
                  <a:srgbClr val="000000"/>
                </a:solidFill>
                <a:latin typeface="Times New Roman" panose="02020603050405020304" pitchFamily="18" charset="0"/>
                <a:cs typeface="Times New Roman" panose="02020603050405020304" pitchFamily="18" charset="0"/>
              </a:rPr>
              <a:t>insurance form</a:t>
            </a:r>
            <a:r>
              <a:rPr lang="zh-CN" altLang="en-US" sz="2000" b="0" dirty="0">
                <a:solidFill>
                  <a:srgbClr val="000000"/>
                </a:solidFill>
                <a:latin typeface="Times New Roman" panose="02020603050405020304" pitchFamily="18" charset="0"/>
                <a:cs typeface="Times New Roman" panose="02020603050405020304" pitchFamily="18" charset="0"/>
              </a:rPr>
              <a:t>保险单</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upgrade  v.</a:t>
            </a:r>
            <a:r>
              <a:rPr lang="zh-CN" altLang="en-US" sz="2000" b="0" dirty="0">
                <a:solidFill>
                  <a:srgbClr val="000000"/>
                </a:solidFill>
                <a:latin typeface="Times New Roman" panose="02020603050405020304" pitchFamily="18" charset="0"/>
                <a:cs typeface="Times New Roman" panose="02020603050405020304" pitchFamily="18" charset="0"/>
              </a:rPr>
              <a:t>升级                                                 </a:t>
            </a:r>
            <a:r>
              <a:rPr lang="en-US" altLang="zh-CN" sz="2000" b="0" dirty="0">
                <a:solidFill>
                  <a:srgbClr val="000000"/>
                </a:solidFill>
                <a:latin typeface="Times New Roman" panose="02020603050405020304" pitchFamily="18" charset="0"/>
                <a:cs typeface="Times New Roman" panose="02020603050405020304" pitchFamily="18" charset="0"/>
              </a:rPr>
              <a:t>out-patient </a:t>
            </a:r>
            <a:r>
              <a:rPr lang="zh-CN" altLang="en-US" sz="2000" b="0" dirty="0">
                <a:solidFill>
                  <a:srgbClr val="000000"/>
                </a:solidFill>
                <a:latin typeface="Times New Roman" panose="02020603050405020304" pitchFamily="18" charset="0"/>
                <a:cs typeface="Times New Roman" panose="02020603050405020304" pitchFamily="18" charset="0"/>
              </a:rPr>
              <a:t>门诊</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criteria  n.</a:t>
            </a:r>
            <a:r>
              <a:rPr lang="zh-CN" altLang="en-US" sz="2000" b="0" dirty="0">
                <a:solidFill>
                  <a:srgbClr val="000000"/>
                </a:solidFill>
                <a:latin typeface="Times New Roman" panose="02020603050405020304" pitchFamily="18" charset="0"/>
                <a:cs typeface="Times New Roman" panose="02020603050405020304" pitchFamily="18" charset="0"/>
              </a:rPr>
              <a:t>标准                                                  </a:t>
            </a:r>
            <a:r>
              <a:rPr lang="en-US" altLang="zh-CN" sz="2000" b="0" dirty="0">
                <a:solidFill>
                  <a:srgbClr val="000000"/>
                </a:solidFill>
                <a:latin typeface="Times New Roman" panose="02020603050405020304" pitchFamily="18" charset="0"/>
                <a:cs typeface="Times New Roman" panose="02020603050405020304" pitchFamily="18" charset="0"/>
              </a:rPr>
              <a:t>emergency n.</a:t>
            </a:r>
            <a:r>
              <a:rPr lang="zh-CN" altLang="en-US" sz="2000" b="0" dirty="0">
                <a:solidFill>
                  <a:srgbClr val="000000"/>
                </a:solidFill>
                <a:latin typeface="Times New Roman" panose="02020603050405020304" pitchFamily="18" charset="0"/>
                <a:cs typeface="Times New Roman" panose="02020603050405020304" pitchFamily="18" charset="0"/>
              </a:rPr>
              <a:t>紧急情况</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auxiliary  adj.</a:t>
            </a:r>
            <a:r>
              <a:rPr lang="zh-CN" altLang="en-US" sz="2000" b="0" dirty="0">
                <a:solidFill>
                  <a:srgbClr val="000000"/>
                </a:solidFill>
                <a:latin typeface="Times New Roman" panose="02020603050405020304" pitchFamily="18" charset="0"/>
                <a:cs typeface="Times New Roman" panose="02020603050405020304" pitchFamily="18" charset="0"/>
              </a:rPr>
              <a:t>辅助的，附加的                        </a:t>
            </a:r>
            <a:r>
              <a:rPr lang="en-US" altLang="zh-CN" sz="2000" b="0" dirty="0">
                <a:solidFill>
                  <a:srgbClr val="000000"/>
                </a:solidFill>
                <a:latin typeface="Times New Roman" panose="02020603050405020304" pitchFamily="18" charset="0"/>
                <a:cs typeface="Times New Roman" panose="02020603050405020304" pitchFamily="18" charset="0"/>
              </a:rPr>
              <a:t>install  v. </a:t>
            </a:r>
            <a:r>
              <a:rPr lang="zh-CN" altLang="en-US" sz="2000" b="0" dirty="0">
                <a:solidFill>
                  <a:srgbClr val="000000"/>
                </a:solidFill>
                <a:latin typeface="Times New Roman" panose="02020603050405020304" pitchFamily="18" charset="0"/>
                <a:cs typeface="Times New Roman" panose="02020603050405020304" pitchFamily="18" charset="0"/>
              </a:rPr>
              <a:t>安装</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inventory  n.</a:t>
            </a:r>
            <a:r>
              <a:rPr lang="zh-CN" altLang="en-US" sz="2000" b="0" dirty="0">
                <a:solidFill>
                  <a:srgbClr val="000000"/>
                </a:solidFill>
                <a:latin typeface="Times New Roman" panose="02020603050405020304" pitchFamily="18" charset="0"/>
                <a:cs typeface="Times New Roman" panose="02020603050405020304" pitchFamily="18" charset="0"/>
              </a:rPr>
              <a:t>存货清单，清查                          </a:t>
            </a:r>
            <a:r>
              <a:rPr lang="en-US" altLang="zh-CN" sz="2000" b="0" dirty="0">
                <a:solidFill>
                  <a:srgbClr val="000000"/>
                </a:solidFill>
                <a:latin typeface="Times New Roman" panose="02020603050405020304" pitchFamily="18" charset="0"/>
                <a:cs typeface="Times New Roman" panose="02020603050405020304" pitchFamily="18" charset="0"/>
              </a:rPr>
              <a:t>specification  n.</a:t>
            </a:r>
            <a:r>
              <a:rPr lang="zh-CN" altLang="en-US" sz="2000" b="0" dirty="0">
                <a:solidFill>
                  <a:srgbClr val="000000"/>
                </a:solidFill>
                <a:latin typeface="Times New Roman" panose="02020603050405020304" pitchFamily="18" charset="0"/>
                <a:cs typeface="Times New Roman" panose="02020603050405020304" pitchFamily="18" charset="0"/>
              </a:rPr>
              <a:t>规格</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monitor  v.</a:t>
            </a:r>
            <a:r>
              <a:rPr lang="zh-CN" altLang="en-US" sz="2000" b="0" dirty="0">
                <a:solidFill>
                  <a:srgbClr val="000000"/>
                </a:solidFill>
                <a:latin typeface="Times New Roman" panose="02020603050405020304" pitchFamily="18" charset="0"/>
                <a:cs typeface="Times New Roman" panose="02020603050405020304" pitchFamily="18" charset="0"/>
              </a:rPr>
              <a:t>记录，监测                                      </a:t>
            </a:r>
            <a:r>
              <a:rPr lang="en-US" altLang="zh-CN" sz="2000" b="0" dirty="0">
                <a:solidFill>
                  <a:srgbClr val="000000"/>
                </a:solidFill>
                <a:latin typeface="Times New Roman" panose="02020603050405020304" pitchFamily="18" charset="0"/>
                <a:cs typeface="Times New Roman" panose="02020603050405020304" pitchFamily="18" charset="0"/>
              </a:rPr>
              <a:t>data base </a:t>
            </a:r>
            <a:r>
              <a:rPr lang="zh-CN" altLang="en-US" sz="2000" b="0" dirty="0">
                <a:solidFill>
                  <a:srgbClr val="000000"/>
                </a:solidFill>
                <a:latin typeface="Times New Roman" panose="02020603050405020304" pitchFamily="18" charset="0"/>
                <a:cs typeface="Times New Roman" panose="02020603050405020304" pitchFamily="18" charset="0"/>
              </a:rPr>
              <a:t>数据库</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idx="4294967295"/>
          </p:nvPr>
        </p:nvSpPr>
        <p:spPr>
          <a:xfrm>
            <a:off x="996950" y="0"/>
            <a:ext cx="7958138"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Case 2: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2531" name="内容占位符 2"/>
          <p:cNvSpPr>
            <a:spLocks noGrp="1"/>
          </p:cNvSpPr>
          <p:nvPr>
            <p:ph idx="1"/>
          </p:nvPr>
        </p:nvSpPr>
        <p:spPr>
          <a:xfrm>
            <a:off x="1401763" y="1076325"/>
            <a:ext cx="6975475" cy="5360988"/>
          </a:xfrm>
        </p:spPr>
        <p:txBody>
          <a:bodyPr vert="horz" wrap="square" lIns="91440" tIns="45720" rIns="91440" bIns="45720" anchor="t" anchorCtr="0"/>
          <a:lstStyle/>
          <a:p>
            <a:pPr algn="ctr">
              <a:buNone/>
            </a:pPr>
            <a:r>
              <a:rPr lang="zh-CN" altLang="en-US" sz="2000" dirty="0">
                <a:solidFill>
                  <a:srgbClr val="000000"/>
                </a:solidFill>
              </a:rPr>
              <a:t>Slimming-down on the Head Office</a:t>
            </a:r>
            <a:endParaRPr lang="zh-CN" altLang="en-US" sz="2000" dirty="0">
              <a:solidFill>
                <a:srgbClr val="000000"/>
              </a:solidFill>
            </a:endParaRPr>
          </a:p>
          <a:p>
            <a:pPr>
              <a:buNone/>
            </a:pPr>
            <a:r>
              <a:rPr lang="zh-CN" altLang="en-US" sz="2000" dirty="0">
                <a:solidFill>
                  <a:srgbClr val="000000"/>
                </a:solidFill>
              </a:rPr>
              <a:t> </a:t>
            </a:r>
            <a:endParaRPr lang="zh-CN" altLang="en-US" sz="2000" dirty="0">
              <a:solidFill>
                <a:srgbClr val="000000"/>
              </a:solidFill>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Introduction    </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From March to June, with the instruction of the board, we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made a slimming-down on the head office in Seattle. The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report is on the slimming-down and our recommendations for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future alike action.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Findings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 slow market had led to three overseas plants and one home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branch closed since last December, so redundancy occurred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in the head office in Seattle, as the management team seemed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too big for the shrunken production team.</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dirty="0">
              <a:latin typeface="Times New Roman" panose="02020603050405020304" pitchFamily="18" charset="0"/>
              <a:ea typeface="Times New Roman" panose="02020603050405020304" pitchFamily="18" charset="0"/>
            </a:endParaRPr>
          </a:p>
        </p:txBody>
      </p:sp>
      <p:cxnSp>
        <p:nvCxnSpPr>
          <p:cNvPr id="22532" name="直接箭头连接符 4"/>
          <p:cNvCxnSpPr/>
          <p:nvPr/>
        </p:nvCxnSpPr>
        <p:spPr>
          <a:xfrm flipH="1">
            <a:off x="3465513" y="4041775"/>
            <a:ext cx="914400" cy="265113"/>
          </a:xfrm>
          <a:prstGeom prst="straightConnector1">
            <a:avLst/>
          </a:prstGeom>
          <a:ln w="9525" cap="flat" cmpd="sng">
            <a:solidFill>
              <a:srgbClr val="7A4DCA"/>
            </a:solidFill>
            <a:prstDash val="solid"/>
            <a:headEnd type="none" w="med" len="med"/>
            <a:tailEnd type="arrow" w="med" len="med"/>
          </a:ln>
        </p:spPr>
      </p:cxnSp>
      <p:sp>
        <p:nvSpPr>
          <p:cNvPr id="22533" name="矩形 7"/>
          <p:cNvSpPr/>
          <p:nvPr/>
        </p:nvSpPr>
        <p:spPr>
          <a:xfrm>
            <a:off x="4395788" y="3775075"/>
            <a:ext cx="2743200" cy="531813"/>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2000" dirty="0">
                <a:solidFill>
                  <a:srgbClr val="282917"/>
                </a:solidFill>
                <a:latin typeface="Times New Roman" panose="02020603050405020304" pitchFamily="18" charset="0"/>
                <a:cs typeface="Times New Roman" panose="02020603050405020304" pitchFamily="18" charset="0"/>
              </a:rPr>
              <a:t>Problem analysis</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cxnSp>
        <p:nvCxnSpPr>
          <p:cNvPr id="22534" name="直接箭头连接符 8"/>
          <p:cNvCxnSpPr/>
          <p:nvPr/>
        </p:nvCxnSpPr>
        <p:spPr>
          <a:xfrm flipH="1">
            <a:off x="2895600" y="2065338"/>
            <a:ext cx="850900" cy="4762"/>
          </a:xfrm>
          <a:prstGeom prst="straightConnector1">
            <a:avLst/>
          </a:prstGeom>
          <a:ln w="9525" cap="flat" cmpd="sng">
            <a:solidFill>
              <a:srgbClr val="7A4DCA"/>
            </a:solidFill>
            <a:prstDash val="solid"/>
            <a:headEnd type="none" w="med" len="med"/>
            <a:tailEnd type="arrow" w="med" len="med"/>
          </a:ln>
        </p:spPr>
      </p:cxnSp>
      <p:sp>
        <p:nvSpPr>
          <p:cNvPr id="22535" name="矩形 9"/>
          <p:cNvSpPr/>
          <p:nvPr/>
        </p:nvSpPr>
        <p:spPr>
          <a:xfrm>
            <a:off x="3746500" y="1755775"/>
            <a:ext cx="3524250" cy="544513"/>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Background information and purpose of the report</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1357313" y="1193800"/>
            <a:ext cx="7383462" cy="5094288"/>
          </a:xfrm>
        </p:spPr>
        <p:txBody>
          <a:bodyPr vert="horz" wrap="square" lIns="91440" tIns="45720" rIns="91440" bIns="45720" anchor="t" anchorCtr="0"/>
          <a:lstStyle/>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But layoffs would result in a dispute with the Union. After several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attempts of negotiation, a solution was made in September that the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redundancies were to be rearranged in different ways so that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employees'</a:t>
            </a:r>
            <a:r>
              <a:rPr lang="zh-CN" altLang="en-US" sz="2000" b="0" dirty="0">
                <a:solidFill>
                  <a:srgbClr val="000000"/>
                </a:solidFill>
                <a:latin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pensions and developments could be taken into broadest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consideration.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dirty="0">
                <a:solidFill>
                  <a:srgbClr val="000000"/>
                </a:solidFill>
                <a:latin typeface="Times New Roman" panose="02020603050405020304" pitchFamily="18" charset="0"/>
                <a:cs typeface="Times New Roman" panose="02020603050405020304" pitchFamily="18" charset="0"/>
              </a:rPr>
              <a:t>Solutions </a:t>
            </a:r>
            <a:endParaRPr lang="zh-CN" altLang="en-US" sz="2000" dirty="0">
              <a:solidFill>
                <a:srgbClr val="000000"/>
              </a:solidFill>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1.  Those (seven) aged above 55 were retired with a sum of pension ($4,600 per year in the company's service) paid as compensation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2.  Those aged between 45 and 54 were sent to take a 5-week training course of new system of management. After finishing the course, a test was made and the first 24  (35 all together took the test) were sent to plants to strengthen the management. The remaining nine quitted the job with three months salary.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lnSpc>
                <a:spcPct val="90000"/>
              </a:lnSpc>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cxnSp>
        <p:nvCxnSpPr>
          <p:cNvPr id="23555" name="直接箭头连接符 3"/>
          <p:cNvCxnSpPr>
            <a:stCxn id="23556" idx="1"/>
          </p:cNvCxnSpPr>
          <p:nvPr/>
        </p:nvCxnSpPr>
        <p:spPr>
          <a:xfrm flipH="1">
            <a:off x="2684463" y="3111500"/>
            <a:ext cx="1268412" cy="339725"/>
          </a:xfrm>
          <a:prstGeom prst="straightConnector1">
            <a:avLst/>
          </a:prstGeom>
          <a:ln w="9525" cap="flat" cmpd="sng">
            <a:solidFill>
              <a:srgbClr val="7A4DCA"/>
            </a:solidFill>
            <a:prstDash val="solid"/>
            <a:headEnd type="none" w="med" len="med"/>
            <a:tailEnd type="arrow" w="med" len="med"/>
          </a:ln>
        </p:spPr>
      </p:cxnSp>
      <p:sp>
        <p:nvSpPr>
          <p:cNvPr id="23556" name="矩形 6"/>
          <p:cNvSpPr/>
          <p:nvPr/>
        </p:nvSpPr>
        <p:spPr>
          <a:xfrm>
            <a:off x="3952875" y="2684463"/>
            <a:ext cx="4306888" cy="855662"/>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en-US" altLang="zh-CN" sz="18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Solutions to the problems which have been</a:t>
            </a:r>
            <a:endParaRPr lang="en-US" altLang="zh-CN" sz="18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performed</a:t>
            </a:r>
            <a:endParaRPr lang="en-US" altLang="zh-CN" sz="1800" dirty="0">
              <a:solidFill>
                <a:srgbClr val="282917"/>
              </a:solidFill>
              <a:latin typeface="Times New Roman" panose="02020603050405020304" pitchFamily="18" charset="0"/>
              <a:cs typeface="Times New Roman" panose="02020603050405020304" pitchFamily="18" charset="0"/>
            </a:endParaRPr>
          </a:p>
          <a:p>
            <a:pPr marL="0" lvl="0" indent="0" algn="ctr" eaLnBrk="1" hangingPunct="1">
              <a:spcBef>
                <a:spcPct val="0"/>
              </a:spcBef>
              <a:buSzTx/>
              <a:buFont typeface="Arial" panose="020B0604020202020204" pitchFamily="34" charset="0"/>
              <a:buNone/>
            </a:pPr>
            <a:endParaRPr lang="zh-CN" altLang="en-US" sz="18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p:cNvSpPr>
          <p:nvPr>
            <p:ph idx="1"/>
          </p:nvPr>
        </p:nvSpPr>
        <p:spPr>
          <a:xfrm>
            <a:off x="1444625" y="1163638"/>
            <a:ext cx="6991350" cy="5360987"/>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Conclusion   </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slimming-down cost time and money, but was worthwhile.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With the help of the Union, it was done without too much conflict.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It also made staff realize that regular training courses are vey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important and they are now very eager to take some courses part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time.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Recommendation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Such action concerning the staff's interest needs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consultation with the Union beforehand.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cxnSp>
        <p:nvCxnSpPr>
          <p:cNvPr id="24579" name="直接箭头连接符 3"/>
          <p:cNvCxnSpPr/>
          <p:nvPr/>
        </p:nvCxnSpPr>
        <p:spPr>
          <a:xfrm flipH="1">
            <a:off x="3111500" y="1238250"/>
            <a:ext cx="1062038" cy="103188"/>
          </a:xfrm>
          <a:prstGeom prst="straightConnector1">
            <a:avLst/>
          </a:prstGeom>
          <a:ln w="9525" cap="flat" cmpd="sng">
            <a:solidFill>
              <a:srgbClr val="7A4DCA"/>
            </a:solidFill>
            <a:prstDash val="solid"/>
            <a:headEnd type="none" w="med" len="med"/>
            <a:tailEnd type="arrow" w="med" len="med"/>
          </a:ln>
        </p:spPr>
      </p:cxnSp>
      <p:sp>
        <p:nvSpPr>
          <p:cNvPr id="24580" name="矩形 4"/>
          <p:cNvSpPr/>
          <p:nvPr/>
        </p:nvSpPr>
        <p:spPr>
          <a:xfrm>
            <a:off x="4187825" y="1047750"/>
            <a:ext cx="3511550" cy="4413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000000"/>
                </a:solidFill>
                <a:latin typeface="Times New Roman" panose="02020603050405020304" pitchFamily="18" charset="0"/>
                <a:cs typeface="Times New Roman" panose="02020603050405020304" pitchFamily="18" charset="0"/>
              </a:rPr>
              <a:t>Conclusion drawn from the above </a:t>
            </a:r>
            <a:endParaRPr lang="zh-CN" altLang="en-US" sz="1800" dirty="0">
              <a:solidFill>
                <a:srgbClr val="000000"/>
              </a:solidFill>
              <a:latin typeface="Times New Roman" panose="02020603050405020304" pitchFamily="18" charset="0"/>
              <a:ea typeface="Times New Roman" panose="02020603050405020304" pitchFamily="18" charset="0"/>
            </a:endParaRPr>
          </a:p>
        </p:txBody>
      </p:sp>
      <p:cxnSp>
        <p:nvCxnSpPr>
          <p:cNvPr id="24581" name="直接箭头连接符 6"/>
          <p:cNvCxnSpPr/>
          <p:nvPr/>
        </p:nvCxnSpPr>
        <p:spPr>
          <a:xfrm flipH="1">
            <a:off x="3613150" y="3917950"/>
            <a:ext cx="1273175" cy="4763"/>
          </a:xfrm>
          <a:prstGeom prst="straightConnector1">
            <a:avLst/>
          </a:prstGeom>
          <a:ln w="9525" cap="flat" cmpd="sng">
            <a:solidFill>
              <a:srgbClr val="7A4DCA"/>
            </a:solidFill>
            <a:prstDash val="solid"/>
            <a:headEnd type="none" w="med" len="med"/>
            <a:tailEnd type="arrow" w="med" len="med"/>
          </a:ln>
        </p:spPr>
      </p:cxnSp>
      <p:sp>
        <p:nvSpPr>
          <p:cNvPr id="24582" name="矩形 9"/>
          <p:cNvSpPr/>
          <p:nvPr/>
        </p:nvSpPr>
        <p:spPr>
          <a:xfrm>
            <a:off x="4886325" y="3648075"/>
            <a:ext cx="1809750" cy="481013"/>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Suggestion</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sp>
        <p:nvSpPr>
          <p:cNvPr id="24583" name="Rectangle 7"/>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900" dirty="0">
                <a:solidFill>
                  <a:schemeClr val="tx1"/>
                </a:solidFill>
                <a:latin typeface="Times New Roman" panose="02020603050405020304" pitchFamily="18" charset="0"/>
                <a:cs typeface="Times New Roman" panose="02020603050405020304" pitchFamily="18" charset="0"/>
              </a:rPr>
              <a:t>Conclusion drawn from the above</a:t>
            </a:r>
            <a:endParaRPr lang="en-US" altLang="zh-CN" sz="1800" dirty="0">
              <a:solidFill>
                <a:schemeClr val="tx1"/>
              </a:solidFill>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1"/>
          </p:nvPr>
        </p:nvSpPr>
        <p:spPr>
          <a:xfrm>
            <a:off x="1416050" y="1741488"/>
            <a:ext cx="7535863" cy="4525962"/>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In this unit, you will learn: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the </a:t>
            </a:r>
            <a:r>
              <a:rPr lang="zh-CN" altLang="en-US" sz="2000" b="0" dirty="0">
                <a:solidFill>
                  <a:srgbClr val="000000"/>
                </a:solidFill>
                <a:latin typeface="Times New Roman" panose="02020603050405020304" pitchFamily="18" charset="0"/>
                <a:cs typeface="Times New Roman" panose="02020603050405020304" pitchFamily="18" charset="0"/>
              </a:rPr>
              <a:t>basic types of business documents :Business Letters and Business Reports.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the </a:t>
            </a:r>
            <a:r>
              <a:rPr lang="zh-CN" altLang="en-US" sz="2000" b="0" dirty="0">
                <a:solidFill>
                  <a:srgbClr val="000000"/>
                </a:solidFill>
                <a:latin typeface="Times New Roman" panose="02020603050405020304" pitchFamily="18" charset="0"/>
                <a:cs typeface="Times New Roman" panose="02020603050405020304" pitchFamily="18" charset="0"/>
              </a:rPr>
              <a:t>skills in writing common business letters and reports;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some </a:t>
            </a:r>
            <a:r>
              <a:rPr lang="zh-CN" altLang="en-US" sz="2000" b="0" dirty="0">
                <a:solidFill>
                  <a:srgbClr val="000000"/>
                </a:solidFill>
                <a:latin typeface="Times New Roman" panose="02020603050405020304" pitchFamily="18" charset="0"/>
                <a:cs typeface="Times New Roman" panose="02020603050405020304" pitchFamily="18" charset="0"/>
              </a:rPr>
              <a:t>effective English expressions of business letters and reports.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some </a:t>
            </a:r>
            <a:r>
              <a:rPr lang="zh-CN" altLang="en-US" sz="2000" b="0" dirty="0">
                <a:solidFill>
                  <a:srgbClr val="000000"/>
                </a:solidFill>
                <a:latin typeface="Times New Roman" panose="02020603050405020304" pitchFamily="18" charset="0"/>
                <a:cs typeface="Times New Roman" panose="02020603050405020304" pitchFamily="18" charset="0"/>
              </a:rPr>
              <a:t>effective sentence structures of business letters and reports.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dirty="0">
              <a:solidFill>
                <a:srgbClr val="FF0000"/>
              </a:solidFill>
              <a:latin typeface="Times New Roman" panose="02020603050405020304" pitchFamily="18" charset="0"/>
              <a:cs typeface="Times New Roman" panose="02020603050405020304" pitchFamily="18" charset="0"/>
            </a:endParaRPr>
          </a:p>
          <a:p>
            <a:pPr>
              <a:buNone/>
            </a:pPr>
            <a:r>
              <a:rPr lang="zh-CN" altLang="en-US" b="0" dirty="0">
                <a:latin typeface="Times New Roman" panose="02020603050405020304" pitchFamily="18" charset="0"/>
                <a:cs typeface="Times New Roman" panose="02020603050405020304" pitchFamily="18" charset="0"/>
              </a:rPr>
              <a:t>        </a:t>
            </a:r>
            <a:endParaRPr lang="zh-CN" altLang="en-US" b="0" dirty="0">
              <a:latin typeface="Times New Roman" panose="02020603050405020304" pitchFamily="18" charset="0"/>
              <a:ea typeface="Times New Roman" panose="02020603050405020304" pitchFamily="18" charset="0"/>
            </a:endParaRPr>
          </a:p>
        </p:txBody>
      </p:sp>
      <p:sp>
        <p:nvSpPr>
          <p:cNvPr id="5123" name="标题 1"/>
          <p:cNvSpPr>
            <a:spLocks noGrp="1"/>
          </p:cNvSpPr>
          <p:nvPr>
            <p:ph type="title" idx="4294967295"/>
          </p:nvPr>
        </p:nvSpPr>
        <p:spPr>
          <a:xfrm>
            <a:off x="1185863" y="301625"/>
            <a:ext cx="7958137" cy="1011238"/>
          </a:xfrm>
        </p:spPr>
        <p:txBody>
          <a:bodyPr vert="horz" wrap="square" lIns="91440" tIns="45720" rIns="91440" bIns="45720" anchor="ctr" anchorCtr="0"/>
          <a:lstStyle/>
          <a:p>
            <a:br>
              <a:rPr lang="zh-CN" altLang="en-US" dirty="0">
                <a:solidFill>
                  <a:schemeClr val="tx1"/>
                </a:solidFill>
              </a:rPr>
            </a:br>
            <a:r>
              <a:rPr lang="zh-CN" altLang="en-US" dirty="0">
                <a:solidFill>
                  <a:srgbClr val="282917"/>
                </a:solidFill>
                <a:latin typeface="Times New Roman" panose="02020603050405020304" pitchFamily="18" charset="0"/>
                <a:cs typeface="Times New Roman" panose="02020603050405020304" pitchFamily="18" charset="0"/>
              </a:rPr>
              <a:t>Ⅰ. </a:t>
            </a:r>
            <a:r>
              <a:rPr lang="zh-CN" altLang="en-US" u="sng" dirty="0">
                <a:solidFill>
                  <a:srgbClr val="282917"/>
                </a:solidFill>
                <a:latin typeface="Times New Roman" panose="02020603050405020304" pitchFamily="18" charset="0"/>
                <a:cs typeface="Times New Roman" panose="02020603050405020304" pitchFamily="18" charset="0"/>
              </a:rPr>
              <a:t>Learning Objectives</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chemeClr val="tx1"/>
                </a:solidFill>
              </a:rPr>
            </a:br>
            <a:endParaRPr lang="zh-CN" altLang="en-US" dirty="0"/>
          </a:p>
        </p:txBody>
      </p:sp>
      <p:sp>
        <p:nvSpPr>
          <p:cNvPr id="5124" name="等腰三角形 3"/>
          <p:cNvSpPr/>
          <p:nvPr/>
        </p:nvSpPr>
        <p:spPr>
          <a:xfrm>
            <a:off x="1489026" y="2212720"/>
            <a:ext cx="147637" cy="131762"/>
          </a:xfrm>
          <a:prstGeom prst="triangle">
            <a:avLst>
              <a:gd name="adj" fmla="val 50000"/>
            </a:avLst>
          </a:prstGeom>
          <a:solidFill>
            <a:schemeClr val="accent1"/>
          </a:solidFill>
          <a:ln w="25400"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rgbClr val="FFFFFF"/>
              </a:solidFill>
            </a:endParaRPr>
          </a:p>
        </p:txBody>
      </p:sp>
      <p:sp>
        <p:nvSpPr>
          <p:cNvPr id="5125" name="等腰三角形 4"/>
          <p:cNvSpPr/>
          <p:nvPr/>
        </p:nvSpPr>
        <p:spPr>
          <a:xfrm>
            <a:off x="1474839" y="2866770"/>
            <a:ext cx="147484" cy="127153"/>
          </a:xfrm>
          <a:prstGeom prst="triangle">
            <a:avLst>
              <a:gd name="adj" fmla="val 50000"/>
            </a:avLst>
          </a:prstGeom>
          <a:solidFill>
            <a:schemeClr val="accent1"/>
          </a:solidFill>
          <a:ln w="25400"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rgbClr val="FFFFFF"/>
              </a:solidFill>
            </a:endParaRPr>
          </a:p>
        </p:txBody>
      </p:sp>
      <p:sp>
        <p:nvSpPr>
          <p:cNvPr id="5126" name="等腰三角形 5"/>
          <p:cNvSpPr/>
          <p:nvPr/>
        </p:nvSpPr>
        <p:spPr>
          <a:xfrm>
            <a:off x="1474839" y="3225544"/>
            <a:ext cx="162232" cy="151837"/>
          </a:xfrm>
          <a:prstGeom prst="triangle">
            <a:avLst>
              <a:gd name="adj" fmla="val 50000"/>
            </a:avLst>
          </a:prstGeom>
          <a:solidFill>
            <a:schemeClr val="accent1"/>
          </a:solidFill>
          <a:ln w="25400"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rgbClr val="FFFFFF"/>
              </a:solidFill>
            </a:endParaRPr>
          </a:p>
        </p:txBody>
      </p:sp>
      <p:sp>
        <p:nvSpPr>
          <p:cNvPr id="5127" name="等腰三角形 6"/>
          <p:cNvSpPr/>
          <p:nvPr/>
        </p:nvSpPr>
        <p:spPr>
          <a:xfrm>
            <a:off x="1460090" y="3613353"/>
            <a:ext cx="162232" cy="162234"/>
          </a:xfrm>
          <a:prstGeom prst="triangle">
            <a:avLst>
              <a:gd name="adj" fmla="val 50000"/>
            </a:avLst>
          </a:prstGeom>
          <a:solidFill>
            <a:schemeClr val="accent1"/>
          </a:solidFill>
          <a:ln w="25400"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rgbClr val="FFFFFF"/>
              </a:solidFill>
            </a:endParaRPr>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952500" y="522288"/>
            <a:ext cx="8589963" cy="1011237"/>
          </a:xfrm>
        </p:spPr>
        <p:txBody>
          <a:bodyPr vert="horz" wrap="square" lIns="91440" tIns="45720" rIns="91440" bIns="45720" anchor="ctr" anchorCtr="0"/>
          <a:lstStyle/>
          <a:p>
            <a:r>
              <a:rPr lang="zh-CN" altLang="en-US" sz="2400" i="1" dirty="0">
                <a:solidFill>
                  <a:srgbClr val="282917"/>
                </a:solidFill>
              </a:rPr>
              <a:t>Task 3 </a:t>
            </a:r>
            <a:br>
              <a:rPr lang="zh-CN" altLang="en-US" sz="2400" dirty="0">
                <a:solidFill>
                  <a:srgbClr val="282917"/>
                </a:solidFill>
              </a:rPr>
            </a:br>
            <a:r>
              <a:rPr lang="zh-CN" altLang="en-US" sz="2400" dirty="0">
                <a:solidFill>
                  <a:srgbClr val="282917"/>
                </a:solidFill>
              </a:rPr>
              <a:t>Directions: Read the sample and summarize the writing process.</a:t>
            </a:r>
            <a:br>
              <a:rPr lang="zh-CN" altLang="en-US" sz="2400" dirty="0">
                <a:solidFill>
                  <a:srgbClr val="282917"/>
                </a:solidFill>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5603" name="内容占位符 2"/>
          <p:cNvSpPr>
            <a:spLocks noGrp="1"/>
          </p:cNvSpPr>
          <p:nvPr>
            <p:ph idx="1"/>
          </p:nvPr>
        </p:nvSpPr>
        <p:spPr>
          <a:xfrm>
            <a:off x="1183005" y="1078128"/>
            <a:ext cx="7960995" cy="4906010"/>
          </a:xfrm>
        </p:spPr>
        <p:txBody>
          <a:bodyPr vert="horz" wrap="square" lIns="91440" tIns="45720" rIns="91440" bIns="45720" anchor="t" anchorCtr="0"/>
          <a:lstStyle/>
          <a:p>
            <a:pPr>
              <a:lnSpc>
                <a:spcPct val="200000"/>
              </a:lnSpc>
              <a:buNone/>
            </a:pPr>
            <a:endParaRPr lang="zh-CN" altLang="en-US" sz="2000" dirty="0">
              <a:solidFill>
                <a:srgbClr val="282917"/>
              </a:solidFill>
            </a:endParaRPr>
          </a:p>
          <a:p>
            <a:pPr>
              <a:lnSpc>
                <a:spcPct val="200000"/>
              </a:lnSpc>
              <a:buNone/>
            </a:pPr>
            <a:r>
              <a:rPr lang="zh-CN" altLang="en-US" sz="2000" dirty="0">
                <a:solidFill>
                  <a:srgbClr val="282917"/>
                </a:solidFill>
              </a:rPr>
              <a:t>      </a:t>
            </a:r>
            <a:r>
              <a:rPr lang="zh-CN" altLang="en-US" sz="2000" b="0" dirty="0">
                <a:solidFill>
                  <a:srgbClr val="000000"/>
                </a:solidFill>
              </a:rPr>
              <a:t>Step 1: </a:t>
            </a:r>
            <a:r>
              <a:rPr lang="zh-CN" altLang="en-US" sz="2000" b="0" u="sng" dirty="0">
                <a:solidFill>
                  <a:srgbClr val="000000"/>
                </a:solidFill>
              </a:rPr>
              <a:t>     </a:t>
            </a:r>
            <a:r>
              <a:rPr lang="zh-CN" altLang="en-US" sz="2000" b="0" dirty="0">
                <a:solidFill>
                  <a:srgbClr val="000000"/>
                </a:solidFill>
              </a:rPr>
              <a:t>                                           </a:t>
            </a:r>
            <a:endParaRPr lang="zh-CN" altLang="en-US" sz="2000" b="0" dirty="0">
              <a:solidFill>
                <a:srgbClr val="000000"/>
              </a:solidFill>
            </a:endParaRPr>
          </a:p>
          <a:p>
            <a:pPr>
              <a:lnSpc>
                <a:spcPct val="200000"/>
              </a:lnSpc>
              <a:buNone/>
            </a:pPr>
            <a:r>
              <a:rPr lang="zh-CN" altLang="en-US" sz="2000" b="0" dirty="0">
                <a:solidFill>
                  <a:srgbClr val="000000"/>
                </a:solidFill>
              </a:rPr>
              <a:t>      Step 2: </a:t>
            </a:r>
            <a:r>
              <a:rPr lang="zh-CN" altLang="en-US" sz="2000" b="0" u="sng" dirty="0">
                <a:solidFill>
                  <a:srgbClr val="000000"/>
                </a:solidFill>
              </a:rPr>
              <a:t>                                             </a:t>
            </a:r>
            <a:endParaRPr lang="zh-CN" altLang="en-US" sz="2000" b="0" dirty="0">
              <a:solidFill>
                <a:srgbClr val="000000"/>
              </a:solidFill>
            </a:endParaRPr>
          </a:p>
          <a:p>
            <a:pPr>
              <a:lnSpc>
                <a:spcPct val="220000"/>
              </a:lnSpc>
              <a:buNone/>
            </a:pPr>
            <a:r>
              <a:rPr lang="zh-CN" altLang="en-US" sz="2000" b="0" dirty="0">
                <a:solidFill>
                  <a:srgbClr val="000000"/>
                </a:solidFill>
              </a:rPr>
              <a:t>      Step 3: </a:t>
            </a:r>
            <a:r>
              <a:rPr lang="zh-CN" altLang="en-US" sz="2000" b="0" u="sng" dirty="0">
                <a:solidFill>
                  <a:srgbClr val="000000"/>
                </a:solidFill>
              </a:rPr>
              <a:t>                                             </a:t>
            </a:r>
            <a:endParaRPr lang="zh-CN" altLang="en-US" sz="2000" b="0" dirty="0">
              <a:solidFill>
                <a:srgbClr val="000000"/>
              </a:solidFill>
            </a:endParaRPr>
          </a:p>
          <a:p>
            <a:pPr>
              <a:lnSpc>
                <a:spcPct val="250000"/>
              </a:lnSpc>
              <a:buNone/>
            </a:pPr>
            <a:r>
              <a:rPr lang="zh-CN" altLang="en-US" sz="2000" b="0" dirty="0">
                <a:solidFill>
                  <a:srgbClr val="000000"/>
                </a:solidFill>
              </a:rPr>
              <a:t>      Step 4: </a:t>
            </a:r>
            <a:r>
              <a:rPr lang="zh-CN" altLang="en-US" sz="2000" b="0" u="sng" dirty="0">
                <a:solidFill>
                  <a:srgbClr val="000000"/>
                </a:solidFill>
              </a:rPr>
              <a:t>                                             </a:t>
            </a:r>
            <a:endParaRPr lang="zh-CN" altLang="en-US" sz="2000" b="0" u="sng" dirty="0">
              <a:solidFill>
                <a:srgbClr val="000000"/>
              </a:solidFill>
            </a:endParaRPr>
          </a:p>
          <a:p>
            <a:pPr>
              <a:lnSpc>
                <a:spcPct val="210000"/>
              </a:lnSpc>
              <a:buNone/>
            </a:pPr>
            <a:r>
              <a:rPr lang="zh-CN" altLang="en-US" sz="2000" b="0" dirty="0">
                <a:solidFill>
                  <a:srgbClr val="000000"/>
                </a:solidFill>
              </a:rPr>
              <a:t>      Step 5:</a:t>
            </a:r>
            <a:endParaRPr lang="zh-CN" altLang="en-US" sz="2000" b="0" dirty="0">
              <a:solidFill>
                <a:srgbClr val="000000"/>
              </a:solidFill>
            </a:endParaRPr>
          </a:p>
        </p:txBody>
      </p:sp>
      <p:cxnSp>
        <p:nvCxnSpPr>
          <p:cNvPr id="25604" name="直接连接符 4"/>
          <p:cNvCxnSpPr/>
          <p:nvPr/>
        </p:nvCxnSpPr>
        <p:spPr>
          <a:xfrm flipV="1">
            <a:off x="2551113" y="4405313"/>
            <a:ext cx="4248150" cy="30162"/>
          </a:xfrm>
          <a:prstGeom prst="line">
            <a:avLst/>
          </a:prstGeom>
          <a:ln w="9525" cap="flat" cmpd="sng">
            <a:solidFill>
              <a:srgbClr val="282917"/>
            </a:solidFill>
            <a:prstDash val="solid"/>
            <a:headEnd type="none" w="med" len="med"/>
            <a:tailEnd type="none" w="med" len="med"/>
          </a:ln>
        </p:spPr>
      </p:cxnSp>
      <p:cxnSp>
        <p:nvCxnSpPr>
          <p:cNvPr id="25605" name="直接连接符 6"/>
          <p:cNvCxnSpPr/>
          <p:nvPr/>
        </p:nvCxnSpPr>
        <p:spPr>
          <a:xfrm flipV="1">
            <a:off x="2571750" y="2492375"/>
            <a:ext cx="4241800" cy="19050"/>
          </a:xfrm>
          <a:prstGeom prst="line">
            <a:avLst/>
          </a:prstGeom>
          <a:ln w="9525" cap="flat" cmpd="sng">
            <a:solidFill>
              <a:srgbClr val="282917"/>
            </a:solidFill>
            <a:prstDash val="solid"/>
            <a:headEnd type="none" w="med" len="med"/>
            <a:tailEnd type="none" w="med" len="med"/>
          </a:ln>
        </p:spPr>
      </p:cxnSp>
      <p:cxnSp>
        <p:nvCxnSpPr>
          <p:cNvPr id="25606" name="直接连接符 7"/>
          <p:cNvCxnSpPr/>
          <p:nvPr/>
        </p:nvCxnSpPr>
        <p:spPr>
          <a:xfrm flipV="1">
            <a:off x="2555875" y="2890838"/>
            <a:ext cx="4287838" cy="19050"/>
          </a:xfrm>
          <a:prstGeom prst="line">
            <a:avLst/>
          </a:prstGeom>
          <a:ln w="9525" cap="flat" cmpd="sng">
            <a:solidFill>
              <a:srgbClr val="282917"/>
            </a:solidFill>
            <a:prstDash val="solid"/>
            <a:headEnd type="none" w="med" len="med"/>
            <a:tailEnd type="none" w="med" len="med"/>
          </a:ln>
        </p:spPr>
      </p:cxnSp>
      <p:cxnSp>
        <p:nvCxnSpPr>
          <p:cNvPr id="25607" name="直接连接符 8"/>
          <p:cNvCxnSpPr/>
          <p:nvPr/>
        </p:nvCxnSpPr>
        <p:spPr>
          <a:xfrm flipV="1">
            <a:off x="2541588" y="3289300"/>
            <a:ext cx="4257675" cy="4763"/>
          </a:xfrm>
          <a:prstGeom prst="line">
            <a:avLst/>
          </a:prstGeom>
          <a:ln w="9525" cap="flat" cmpd="sng">
            <a:solidFill>
              <a:srgbClr val="282917"/>
            </a:solidFill>
            <a:prstDash val="solid"/>
            <a:headEnd type="none" w="med" len="med"/>
            <a:tailEnd type="none" w="med" len="med"/>
          </a:ln>
        </p:spPr>
      </p:cxnSp>
      <p:cxnSp>
        <p:nvCxnSpPr>
          <p:cNvPr id="25608" name="直接连接符 9"/>
          <p:cNvCxnSpPr/>
          <p:nvPr/>
        </p:nvCxnSpPr>
        <p:spPr>
          <a:xfrm flipV="1">
            <a:off x="2546350" y="3662363"/>
            <a:ext cx="4257675" cy="4762"/>
          </a:xfrm>
          <a:prstGeom prst="line">
            <a:avLst/>
          </a:prstGeom>
          <a:ln w="9525" cap="flat" cmpd="sng">
            <a:solidFill>
              <a:srgbClr val="282917"/>
            </a:solidFill>
            <a:prstDash val="solid"/>
            <a:headEnd type="none" w="med" len="med"/>
            <a:tailEnd type="none" w="med" len="med"/>
          </a:ln>
        </p:spPr>
      </p:cxnSp>
      <p:cxnSp>
        <p:nvCxnSpPr>
          <p:cNvPr id="2" name="直接连接符 4"/>
          <p:cNvCxnSpPr/>
          <p:nvPr/>
        </p:nvCxnSpPr>
        <p:spPr>
          <a:xfrm flipV="1">
            <a:off x="2595563" y="4027488"/>
            <a:ext cx="4248150" cy="30162"/>
          </a:xfrm>
          <a:prstGeom prst="line">
            <a:avLst/>
          </a:prstGeom>
          <a:ln w="9525" cap="flat" cmpd="sng">
            <a:solidFill>
              <a:srgbClr val="282917"/>
            </a:solidFill>
            <a:prstDash val="solid"/>
            <a:headEnd type="none" w="med" len="med"/>
            <a:tailEnd type="none" w="med" len="med"/>
          </a:ln>
        </p:spPr>
      </p:cxnSp>
      <p:cxnSp>
        <p:nvCxnSpPr>
          <p:cNvPr id="3" name="直接连接符 4"/>
          <p:cNvCxnSpPr/>
          <p:nvPr/>
        </p:nvCxnSpPr>
        <p:spPr>
          <a:xfrm flipV="1">
            <a:off x="2575878" y="4783138"/>
            <a:ext cx="4248150" cy="30162"/>
          </a:xfrm>
          <a:prstGeom prst="line">
            <a:avLst/>
          </a:prstGeom>
          <a:ln w="9525" cap="flat" cmpd="sng">
            <a:solidFill>
              <a:srgbClr val="282917"/>
            </a:solidFill>
            <a:prstDash val="solid"/>
            <a:headEnd type="none" w="med" len="med"/>
            <a:tailEnd type="none" w="med" len="med"/>
          </a:ln>
        </p:spPr>
      </p:cxnSp>
      <p:cxnSp>
        <p:nvCxnSpPr>
          <p:cNvPr id="4" name="直接连接符 4"/>
          <p:cNvCxnSpPr/>
          <p:nvPr/>
        </p:nvCxnSpPr>
        <p:spPr>
          <a:xfrm>
            <a:off x="2541588" y="5629910"/>
            <a:ext cx="4375406" cy="3974"/>
          </a:xfrm>
          <a:prstGeom prst="line">
            <a:avLst/>
          </a:prstGeom>
          <a:ln w="9525" cap="flat" cmpd="sng">
            <a:solidFill>
              <a:srgbClr val="282917"/>
            </a:solidFill>
            <a:prstDash val="solid"/>
            <a:headEnd type="none" w="med" len="med"/>
            <a:tailEnd type="none" w="med" len="med"/>
          </a:ln>
        </p:spPr>
      </p:cxnSp>
      <p:cxnSp>
        <p:nvCxnSpPr>
          <p:cNvPr id="5" name="直接连接符 4"/>
          <p:cNvCxnSpPr/>
          <p:nvPr/>
        </p:nvCxnSpPr>
        <p:spPr>
          <a:xfrm flipV="1">
            <a:off x="2595716" y="5309419"/>
            <a:ext cx="4306529" cy="14750"/>
          </a:xfrm>
          <a:prstGeom prst="line">
            <a:avLst/>
          </a:prstGeom>
          <a:ln w="9525" cap="flat" cmpd="sng">
            <a:solidFill>
              <a:srgbClr val="282917"/>
            </a:solidFill>
            <a:prstDash val="solid"/>
            <a:headEnd type="none" w="med" len="med"/>
            <a:tailEnd type="none" w="med" len="med"/>
          </a:ln>
        </p:spPr>
      </p:cxnSp>
      <p:sp>
        <p:nvSpPr>
          <p:cNvPr id="7" name="内容占位符 2"/>
          <p:cNvSpPr>
            <a:spLocks noGrp="1"/>
          </p:cNvSpPr>
          <p:nvPr/>
        </p:nvSpPr>
        <p:spPr>
          <a:xfrm>
            <a:off x="2551470" y="1689120"/>
            <a:ext cx="5936553" cy="433260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None/>
            </a:pPr>
            <a:r>
              <a:rPr lang="zh-CN" altLang="en-US" sz="2000" b="0" dirty="0">
                <a:latin typeface="Times New Roman" panose="02020603050405020304" pitchFamily="18" charset="0"/>
                <a:cs typeface="Times New Roman" panose="02020603050405020304" pitchFamily="18" charset="0"/>
              </a:rPr>
              <a:t>1. Providing background information and stated the purpose of the report.</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2. Analyzing the existing problems and draw out a possible solution.</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3. Providing the specific solutions to the problems which have been performed</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4. Making a conclusion on the slimming-down scheme.</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endParaRPr lang="en-US" altLang="zh-CN" sz="2000" b="0" dirty="0" smtClean="0">
              <a:latin typeface="Times New Roman" panose="02020603050405020304" pitchFamily="18" charset="0"/>
              <a:cs typeface="Times New Roman" panose="02020603050405020304" pitchFamily="18" charset="0"/>
            </a:endParaRPr>
          </a:p>
          <a:p>
            <a:pPr>
              <a:lnSpc>
                <a:spcPct val="120000"/>
              </a:lnSpc>
              <a:buNone/>
            </a:pPr>
            <a:r>
              <a:rPr lang="zh-CN" altLang="en-US" sz="2000" b="0" dirty="0" smtClean="0">
                <a:latin typeface="Times New Roman" panose="02020603050405020304" pitchFamily="18" charset="0"/>
                <a:cs typeface="Times New Roman" panose="02020603050405020304" pitchFamily="18" charset="0"/>
              </a:rPr>
              <a:t>5</a:t>
            </a:r>
            <a:r>
              <a:rPr lang="zh-CN" altLang="en-US" sz="2000" b="0" dirty="0">
                <a:latin typeface="Times New Roman" panose="02020603050405020304" pitchFamily="18" charset="0"/>
                <a:cs typeface="Times New Roman" panose="02020603050405020304" pitchFamily="18" charset="0"/>
              </a:rPr>
              <a:t>. Recommending consultation with the union before taking actions.</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p:tgtEl>
                                          <p:spTgt spid="7">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7">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p:tgtEl>
                                          <p:spTgt spid="7">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p:tgtEl>
                                          <p:spTgt spid="7">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p:tgtEl>
                                          <p:spTgt spid="7">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 calcmode="lin" valueType="num">
                                      <p:cBhvr additive="base">
                                        <p:cTn id="31" dur="500"/>
                                        <p:tgtEl>
                                          <p:spTgt spid="7">
                                            <p:txEl>
                                              <p:pRg st="5" end="5"/>
                                            </p:txEl>
                                          </p:spTgt>
                                        </p:tgtEl>
                                        <p:attrNameLst>
                                          <p:attrName>ppt_y</p:attrName>
                                        </p:attrNameLst>
                                      </p:cBhvr>
                                      <p:tavLst>
                                        <p:tav tm="0">
                                          <p:val>
                                            <p:strVal val="#ppt_y+#ppt_h*1.125000"/>
                                          </p:val>
                                        </p:tav>
                                        <p:tav tm="100000">
                                          <p:val>
                                            <p:strVal val="#ppt_y"/>
                                          </p:val>
                                        </p:tav>
                                      </p:tavLst>
                                    </p:anim>
                                    <p:animEffect transition="in" filter="wipe(up)">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p:nvPr/>
        </p:nvSpPr>
        <p:spPr>
          <a:xfrm>
            <a:off x="1268413" y="1622425"/>
            <a:ext cx="7242175" cy="299402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 typeface="Arial" panose="020B0604020202020204" pitchFamily="34" charset="0"/>
              <a:buNone/>
            </a:pPr>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Slimming-down  </a:t>
            </a:r>
            <a:r>
              <a:rPr lang="zh-CN" altLang="en-US" sz="2000" b="0" dirty="0">
                <a:solidFill>
                  <a:srgbClr val="000000"/>
                </a:solidFill>
                <a:latin typeface="Times New Roman" panose="02020603050405020304" pitchFamily="18" charset="0"/>
                <a:cs typeface="Times New Roman" panose="02020603050405020304" pitchFamily="18" charset="0"/>
              </a:rPr>
              <a:t>缩减，裁员          </a:t>
            </a:r>
            <a:r>
              <a:rPr lang="en-US" altLang="zh-CN" sz="2000" b="0" dirty="0">
                <a:solidFill>
                  <a:srgbClr val="000000"/>
                </a:solidFill>
                <a:latin typeface="Times New Roman" panose="02020603050405020304" pitchFamily="18" charset="0"/>
                <a:cs typeface="Times New Roman" panose="02020603050405020304" pitchFamily="18" charset="0"/>
              </a:rPr>
              <a:t>pension </a:t>
            </a:r>
            <a:r>
              <a:rPr lang="zh-CN" altLang="en-US" sz="2000" b="0" dirty="0">
                <a:solidFill>
                  <a:srgbClr val="000000"/>
                </a:solidFill>
                <a:latin typeface="Times New Roman" panose="02020603050405020304" pitchFamily="18" charset="0"/>
                <a:cs typeface="Times New Roman" panose="02020603050405020304" pitchFamily="18" charset="0"/>
              </a:rPr>
              <a:t>退休金，养老金</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head office </a:t>
            </a:r>
            <a:r>
              <a:rPr lang="zh-CN" altLang="en-US" sz="2000" b="0" dirty="0">
                <a:solidFill>
                  <a:srgbClr val="000000"/>
                </a:solidFill>
                <a:latin typeface="Times New Roman" panose="02020603050405020304" pitchFamily="18" charset="0"/>
                <a:cs typeface="Times New Roman" panose="02020603050405020304" pitchFamily="18" charset="0"/>
              </a:rPr>
              <a:t>总部                               </a:t>
            </a:r>
            <a:r>
              <a:rPr lang="en-US" altLang="zh-CN" sz="2000" b="0" dirty="0">
                <a:solidFill>
                  <a:srgbClr val="000000"/>
                </a:solidFill>
                <a:latin typeface="Times New Roman" panose="02020603050405020304" pitchFamily="18" charset="0"/>
                <a:cs typeface="Times New Roman" panose="02020603050405020304" pitchFamily="18" charset="0"/>
              </a:rPr>
              <a:t>retire  v. </a:t>
            </a:r>
            <a:r>
              <a:rPr lang="zh-CN" altLang="en-US" sz="2000" b="0" dirty="0">
                <a:solidFill>
                  <a:srgbClr val="000000"/>
                </a:solidFill>
                <a:latin typeface="Times New Roman" panose="02020603050405020304" pitchFamily="18" charset="0"/>
                <a:cs typeface="Times New Roman" panose="02020603050405020304" pitchFamily="18" charset="0"/>
              </a:rPr>
              <a:t>退休</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redundancy  n. </a:t>
            </a:r>
            <a:r>
              <a:rPr lang="zh-CN" altLang="en-US" sz="2000" b="0" dirty="0">
                <a:solidFill>
                  <a:srgbClr val="000000"/>
                </a:solidFill>
                <a:latin typeface="Times New Roman" panose="02020603050405020304" pitchFamily="18" charset="0"/>
                <a:cs typeface="Times New Roman" panose="02020603050405020304" pitchFamily="18" charset="0"/>
              </a:rPr>
              <a:t>裁员                         </a:t>
            </a:r>
            <a:r>
              <a:rPr lang="en-US" altLang="zh-CN" sz="2000" b="0" dirty="0">
                <a:solidFill>
                  <a:srgbClr val="000000"/>
                </a:solidFill>
                <a:latin typeface="Times New Roman" panose="02020603050405020304" pitchFamily="18" charset="0"/>
                <a:cs typeface="Times New Roman" panose="02020603050405020304" pitchFamily="18" charset="0"/>
              </a:rPr>
              <a:t>compensation  n.</a:t>
            </a:r>
            <a:r>
              <a:rPr lang="zh-CN" altLang="en-US" sz="2000" b="0" dirty="0">
                <a:solidFill>
                  <a:srgbClr val="000000"/>
                </a:solidFill>
                <a:latin typeface="Times New Roman" panose="02020603050405020304" pitchFamily="18" charset="0"/>
                <a:cs typeface="Times New Roman" panose="02020603050405020304" pitchFamily="18" charset="0"/>
              </a:rPr>
              <a:t>补偿</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shrunken  adj. </a:t>
            </a:r>
            <a:r>
              <a:rPr lang="zh-CN" altLang="en-US" sz="2000" b="0" dirty="0">
                <a:solidFill>
                  <a:srgbClr val="000000"/>
                </a:solidFill>
                <a:latin typeface="Times New Roman" panose="02020603050405020304" pitchFamily="18" charset="0"/>
                <a:cs typeface="Times New Roman" panose="02020603050405020304" pitchFamily="18" charset="0"/>
              </a:rPr>
              <a:t>缩小的                      </a:t>
            </a:r>
            <a:r>
              <a:rPr lang="en-US" altLang="zh-CN" sz="2000" b="0" dirty="0">
                <a:solidFill>
                  <a:srgbClr val="000000"/>
                </a:solidFill>
                <a:latin typeface="Times New Roman" panose="02020603050405020304" pitchFamily="18" charset="0"/>
                <a:cs typeface="Times New Roman" panose="02020603050405020304" pitchFamily="18" charset="0"/>
              </a:rPr>
              <a:t>quit v.</a:t>
            </a:r>
            <a:r>
              <a:rPr lang="zh-CN" altLang="en-US" sz="2000" b="0" dirty="0">
                <a:solidFill>
                  <a:srgbClr val="000000"/>
                </a:solidFill>
                <a:latin typeface="Times New Roman" panose="02020603050405020304" pitchFamily="18" charset="0"/>
                <a:cs typeface="Times New Roman" panose="02020603050405020304" pitchFamily="18" charset="0"/>
              </a:rPr>
              <a:t>辞职</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layoffs  n.</a:t>
            </a:r>
            <a:r>
              <a:rPr lang="zh-CN" altLang="en-US" sz="2000" b="0" dirty="0">
                <a:solidFill>
                  <a:srgbClr val="000000"/>
                </a:solidFill>
                <a:latin typeface="Times New Roman" panose="02020603050405020304" pitchFamily="18" charset="0"/>
                <a:cs typeface="Times New Roman" panose="02020603050405020304" pitchFamily="18" charset="0"/>
              </a:rPr>
              <a:t>停工，临时解雇              </a:t>
            </a:r>
            <a:r>
              <a:rPr lang="en-US" altLang="zh-CN" sz="2000" b="0" dirty="0">
                <a:solidFill>
                  <a:srgbClr val="000000"/>
                </a:solidFill>
                <a:latin typeface="Times New Roman" panose="02020603050405020304" pitchFamily="18" charset="0"/>
                <a:cs typeface="Times New Roman" panose="02020603050405020304" pitchFamily="18" charset="0"/>
              </a:rPr>
              <a:t>conflict  n.</a:t>
            </a:r>
            <a:r>
              <a:rPr lang="zh-CN" altLang="en-US" sz="2000" b="0" dirty="0">
                <a:solidFill>
                  <a:srgbClr val="000000"/>
                </a:solidFill>
                <a:latin typeface="Times New Roman" panose="02020603050405020304" pitchFamily="18" charset="0"/>
                <a:cs typeface="Times New Roman" panose="02020603050405020304" pitchFamily="18" charset="0"/>
              </a:rPr>
              <a:t>矛盾</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dispute  n. </a:t>
            </a:r>
            <a:r>
              <a:rPr lang="zh-CN" altLang="en-US" sz="2000" b="0" dirty="0">
                <a:solidFill>
                  <a:srgbClr val="000000"/>
                </a:solidFill>
                <a:latin typeface="Times New Roman" panose="02020603050405020304" pitchFamily="18" charset="0"/>
                <a:cs typeface="Times New Roman" panose="02020603050405020304" pitchFamily="18" charset="0"/>
              </a:rPr>
              <a:t>争端，纠纷                    </a:t>
            </a:r>
            <a:r>
              <a:rPr lang="en-US" altLang="zh-CN" sz="2000" b="0" dirty="0">
                <a:solidFill>
                  <a:srgbClr val="000000"/>
                </a:solidFill>
                <a:latin typeface="Times New Roman" panose="02020603050405020304" pitchFamily="18" charset="0"/>
                <a:cs typeface="Times New Roman" panose="02020603050405020304" pitchFamily="18" charset="0"/>
              </a:rPr>
              <a:t>beforehand adv.</a:t>
            </a:r>
            <a:r>
              <a:rPr lang="zh-CN" altLang="en-US" sz="2000" b="0" dirty="0">
                <a:solidFill>
                  <a:srgbClr val="000000"/>
                </a:solidFill>
                <a:latin typeface="Times New Roman" panose="02020603050405020304" pitchFamily="18" charset="0"/>
                <a:cs typeface="Times New Roman" panose="02020603050405020304" pitchFamily="18" charset="0"/>
              </a:rPr>
              <a:t>事先</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000000"/>
                </a:solidFill>
                <a:latin typeface="Times New Roman" panose="02020603050405020304" pitchFamily="18" charset="0"/>
                <a:cs typeface="Times New Roman" panose="02020603050405020304" pitchFamily="18" charset="0"/>
              </a:rPr>
              <a:t>rearrange  v. </a:t>
            </a:r>
            <a:r>
              <a:rPr lang="zh-CN" altLang="en-US" sz="2000" b="0" dirty="0">
                <a:solidFill>
                  <a:srgbClr val="000000"/>
                </a:solidFill>
                <a:latin typeface="Times New Roman" panose="02020603050405020304" pitchFamily="18" charset="0"/>
                <a:cs typeface="Times New Roman" panose="02020603050405020304" pitchFamily="18" charset="0"/>
              </a:rPr>
              <a:t>重新安排</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endParaRPr lang="zh-CN" altLang="en-US" sz="2000" dirty="0">
              <a:solidFill>
                <a:schemeClr val="tx1"/>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zh-CN" altLang="en-US" sz="2000" dirty="0">
                <a:solidFill>
                  <a:schemeClr val="tx1"/>
                </a:solidFill>
                <a:latin typeface="Times New Roman" panose="02020603050405020304" pitchFamily="18" charset="0"/>
                <a:cs typeface="Times New Roman" panose="02020603050405020304" pitchFamily="18" charset="0"/>
              </a:rPr>
              <a:t>                               </a:t>
            </a:r>
            <a:endParaRPr lang="zh-CN" altLang="en-US" sz="2000" dirty="0">
              <a:solidFill>
                <a:schemeClr val="tx1"/>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zh-CN" altLang="en-US" sz="2000" dirty="0">
                <a:solidFill>
                  <a:schemeClr val="tx1"/>
                </a:solidFill>
                <a:latin typeface="Times New Roman" panose="02020603050405020304" pitchFamily="18" charset="0"/>
                <a:cs typeface="Times New Roman" panose="02020603050405020304" pitchFamily="18" charset="0"/>
              </a:rPr>
              <a:t>                              </a:t>
            </a:r>
            <a:endParaRPr lang="zh-CN" altLang="en-US" sz="2000" dirty="0">
              <a:solidFill>
                <a:schemeClr val="tx1"/>
              </a:solidFill>
              <a:latin typeface="Times New Roman" panose="02020603050405020304" pitchFamily="18" charset="0"/>
              <a:cs typeface="Times New Roman" panose="02020603050405020304" pitchFamily="18" charset="0"/>
            </a:endParaRPr>
          </a:p>
          <a:p>
            <a:pPr marL="0" lvl="0" indent="0" eaLnBrk="1" hangingPunct="1">
              <a:spcBef>
                <a:spcPts val="625"/>
              </a:spcBef>
              <a:spcAft>
                <a:spcPts val="500"/>
              </a:spcAft>
              <a:buSzTx/>
              <a:buFont typeface="Arial" panose="020B0604020202020204" pitchFamily="34" charset="0"/>
              <a:buNone/>
            </a:pPr>
            <a:r>
              <a:rPr lang="zh-CN" altLang="en-US" sz="2400" dirty="0">
                <a:solidFill>
                  <a:schemeClr val="tx1"/>
                </a:solidFill>
                <a:latin typeface="宋体" panose="02010600030101010101" pitchFamily="2" charset="-122"/>
              </a:rPr>
              <a:t>                               </a:t>
            </a:r>
            <a:endParaRPr lang="en-US" altLang="zh-CN" sz="2000" dirty="0">
              <a:solidFill>
                <a:srgbClr val="32220E"/>
              </a:solidFill>
              <a:latin typeface="Roboto Light" panose="02000000000000000000"/>
            </a:endParaRPr>
          </a:p>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a:xfrm>
            <a:off x="1185863" y="315913"/>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Ⅳ.Useful Expressions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1.Words and Phrases</a:t>
            </a:r>
            <a:br>
              <a:rPr lang="zh-CN" altLang="en-US" dirty="0">
                <a:latin typeface="Times New Roman" panose="02020603050405020304" pitchFamily="18" charset="0"/>
                <a:cs typeface="Times New Roman" panose="02020603050405020304" pitchFamily="18" charset="0"/>
              </a:rPr>
            </a:br>
            <a:endParaRPr lang="zh-CN" altLang="en-US" dirty="0">
              <a:latin typeface="Times New Roman" panose="02020603050405020304" pitchFamily="18" charset="0"/>
              <a:ea typeface="Times New Roman" panose="02020603050405020304" pitchFamily="18" charset="0"/>
            </a:endParaRPr>
          </a:p>
        </p:txBody>
      </p:sp>
      <p:sp>
        <p:nvSpPr>
          <p:cNvPr id="28675" name="内容占位符 2"/>
          <p:cNvSpPr>
            <a:spLocks noGrp="1"/>
          </p:cNvSpPr>
          <p:nvPr>
            <p:ph idx="1"/>
          </p:nvPr>
        </p:nvSpPr>
        <p:spPr>
          <a:xfrm>
            <a:off x="1198563" y="1252538"/>
            <a:ext cx="7753350" cy="5080000"/>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Words for Letters                             Words for reports</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anticipate v. 预期，期望                    objective n.目标</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appropriate a. 合适的，恰当的        crucial: adj. 至关重要的，关键性的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approval n. 同意，批准                    deductive: adj. 演绎的，推理的；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appreciate v.感激                               file v./n. 把</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归档/文件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brochure n. 小册子，手册                findings  n.调查（或研究）的结果</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credibility n. 信任                              feedback n. 反馈</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copy  v./n.  复制/份数                        feasibility: n 可行性</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cooperation n. 合作                            highlight v. 突出重点，强调</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consideration n. 考虑，照顾              investigation  n.调查</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convey v. 传达，表达                        inductive: adj.归纳的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enclose  v. 把</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装入信封，附入   layoff n.停工，临时解雇</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leaflet n. 传单，散页                          methodology: n. 方法</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内容占位符 2"/>
          <p:cNvSpPr>
            <a:spLocks noGrp="1"/>
          </p:cNvSpPr>
          <p:nvPr>
            <p:ph idx="1"/>
          </p:nvPr>
        </p:nvSpPr>
        <p:spPr>
          <a:xfrm>
            <a:off x="1062038" y="1460500"/>
            <a:ext cx="7812087" cy="3362325"/>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matters n. 问题，要事                     preliminary: adj.  预备性的，初步的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optional a. 可供选择的                    preconception  n.先入之见，成见</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perspective n. 视角，角度              pension: n.养老金，抚恤金， 退休金</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project n. 项目                                 questionnaire n.调查问卷</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rapport n. 友好关系                         redundancy: n.裁员，解雇</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schedule  n. 时刻表，进度表，明细表       recommendation  n.推荐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upgrade v. 提升，升级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a:xfrm>
            <a:off x="1150938" y="1489075"/>
            <a:ext cx="7664450" cy="3141663"/>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Phrases for Letters                         Phrases for reports</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In compliance with</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依据</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board of directors 董事会</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inform </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of</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告知</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customer service 顾客服务</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look forward to</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期待做</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general manager  总经理</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take part in</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参与</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                  slimming-down  缩减，裁员</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trial order 试购                                take measures  采取措施</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purchase order 定单                         welfare system 福利体系</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p:cNvSpPr>
          <p:nvPr>
            <p:ph idx="1"/>
          </p:nvPr>
        </p:nvSpPr>
        <p:spPr>
          <a:xfrm>
            <a:off x="1182688" y="0"/>
            <a:ext cx="7961312" cy="5124450"/>
          </a:xfrm>
        </p:spPr>
        <p:txBody>
          <a:bodyPr vert="horz" wrap="square" lIns="91440" tIns="45720" rIns="91440" bIns="45720" anchor="t" anchorCtr="0"/>
          <a:lstStyle/>
          <a:p>
            <a:pPr>
              <a:buNone/>
            </a:pPr>
            <a:endParaRPr lang="zh-CN" altLang="en-US" dirty="0">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2.	Sentence Structures</a:t>
            </a:r>
            <a:endParaRPr lang="zh-CN" altLang="en-US" sz="2400" dirty="0">
              <a:solidFill>
                <a:srgbClr val="282917"/>
              </a:solidFill>
              <a:latin typeface="Times New Roman" panose="02020603050405020304" pitchFamily="18" charset="0"/>
              <a:cs typeface="Times New Roman" panose="02020603050405020304" pitchFamily="18" charset="0"/>
            </a:endParaRPr>
          </a:p>
          <a:p>
            <a:pPr>
              <a:buNone/>
            </a:pPr>
            <a:r>
              <a:rPr lang="zh-CN" altLang="en-US" sz="2400" dirty="0">
                <a:solidFill>
                  <a:srgbClr val="000000"/>
                </a:solidFill>
                <a:latin typeface="Times New Roman" panose="02020603050405020304" pitchFamily="18" charset="0"/>
                <a:cs typeface="Times New Roman" panose="02020603050405020304" pitchFamily="18" charset="0"/>
              </a:rPr>
              <a:t>Letters</a:t>
            </a:r>
            <a:endParaRPr lang="zh-CN" altLang="en-US" sz="24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	We are interested in importing your “Victory” camera displayed at Guangzhou Trade Fair.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我们想进口贵方在广州交易会所展出的“胜利”牌照相机。</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We thank you and look forward to your enquiries and orders.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感谢贵方并盼来函询价及订货。</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(3)	We hope this is the beginning of a good relationship to our business.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我们希望这是我们双方生意往来的良好开端。</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(4)	Thank you in advance for your help.</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在此先感谢您对我们提供的帮助。</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in advance 提前，在先</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e.g. Everyone should submit questions in advance of the meeting.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每个人需在开会前提交问题。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(5)	Your favorable cooperation will be greatly appreciated.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对贵方之真诚合作深表谢意。</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标题 1"/>
          <p:cNvSpPr>
            <a:spLocks noGrp="1" noChangeArrowheads="1"/>
          </p:cNvSpPr>
          <p:nvPr>
            <p:ph type="title" idx="4294967295"/>
          </p:nvPr>
        </p:nvSpPr>
        <p:spPr/>
        <p:txBody>
          <a:bodyPr/>
          <a:lstStyle/>
          <a:p>
            <a:endParaRPr lang="zh-CN" altLang="en-US" smtClean="0"/>
          </a:p>
        </p:txBody>
      </p:sp>
      <p:sp>
        <p:nvSpPr>
          <p:cNvPr id="32771" name="内容占位符 2"/>
          <p:cNvSpPr>
            <a:spLocks noGrp="1" noChangeArrowheads="1"/>
          </p:cNvSpPr>
          <p:nvPr>
            <p:ph idx="4294967295"/>
          </p:nvPr>
        </p:nvSpPr>
        <p:spPr/>
        <p:txBody>
          <a:bodyPr/>
          <a:lstStyle/>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(6)	We appreciate your patronage and hope that the pleasant relationship established between us will continue.</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感谢贵方惠顾，并希望彼此已建立之良好关系继续发展。</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(7)	We apologize for the delay in replying to your letter.</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对贵方来函迟复为歉。</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Apologize for…为……道歉。</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e.g. I must apologize for the dreadful mistake I made.</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我为我所犯的严重错误深表歉意。</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(8)	If we can be of further service to you, please do not hesitate to write us.</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若我方能进一步提供服务，请讯即示知。</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do not hesitate to… 不犹豫地，迅即地……</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e.g. In case of any difficulties, please do not hesitate to contact our   Customer Service Department.</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如遇到任何困难，请尽管和我们的客户服务部联系。</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sz="2000" b="0" smtClean="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1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1182688" y="633413"/>
            <a:ext cx="7961312" cy="5360987"/>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Reports</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	The purpose/objective of this report is to analyze the issues concerning the employment of temporary staff for our company.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这份报告的写作目的/目标是分析关于公司聘用临时工的若干问题。</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the issues concerning</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关于</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的问题、事件。</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e.g. The government should appropriately handle the issue concerning the people's livelihood.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政府应妥善解决好人民生活问题。</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The report aims to present the data collected for improving our new series products.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这个报告将提供对我们新的系列产品的改进而搜集的一些资料。</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aim to</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为了</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，目标在于</a:t>
            </a:r>
            <a:r>
              <a:rPr lang="zh-CN" altLang="en-US" sz="2000" b="0" dirty="0">
                <a:solidFill>
                  <a:srgbClr val="000000"/>
                </a:solidFill>
                <a:latin typeface="Times New Roman" panose="02020603050405020304" pitchFamily="18" charset="0"/>
                <a:ea typeface="Times New Roman" panose="02020603050405020304" pitchFamily="18" charset="0"/>
              </a:rPr>
              <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e.g. This books aim to cover some important issues of the national  economy development.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这本书旨在论述关于国名经济发展中的一些重要问题。</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(3)	The following points summarized our key findings.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以下几点总结了我们的主要调查结果。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34819" name="内容占位符 2"/>
          <p:cNvSpPr>
            <a:spLocks noGrp="1"/>
          </p:cNvSpPr>
          <p:nvPr>
            <p:ph idx="1"/>
          </p:nvPr>
        </p:nvSpPr>
        <p:spPr>
          <a:xfrm>
            <a:off x="1030288" y="1268413"/>
            <a:ext cx="7961312" cy="5256212"/>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(4)	The research reveals there is a growing market for these kinds of  products. 调查表明这类产品的市场正处于成长期。</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(5)	In conclusion, the purchase of new laptops is necessary at present.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总结得出，目前购买新的手提电脑是相当必要的。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(6)  No conclusions were reached regarding the current market situation of the new model.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对该新型号产品的市场现状调查目前仍无定论。</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(7)  It is recommended that ABC company negotiate a contract with Smith Trading.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建议ABC公司与史密斯贸易公司签订合同。</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(8)  We strongly recommended that we take immediate measures to avoid  such mistakes happen again.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我们强烈建议采取及时措施以避免此种错误再次发生。</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35843"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35844" name="AutoShape 12"/>
          <p:cNvSpPr/>
          <p:nvPr/>
        </p:nvSpPr>
        <p:spPr>
          <a:xfrm>
            <a:off x="3540125" y="4262438"/>
            <a:ext cx="5383213" cy="10175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400" b="0" dirty="0">
                <a:solidFill>
                  <a:srgbClr val="000000"/>
                </a:solidFill>
                <a:latin typeface="Times New Roman" panose="02020603050405020304" pitchFamily="18" charset="0"/>
                <a:cs typeface="Times New Roman" panose="02020603050405020304" pitchFamily="18" charset="0"/>
              </a:rPr>
              <a:t>Your message is the sum of what facts, responses, and recommendations you put into writing. A message includes the details and scope of your communication.</a:t>
            </a:r>
            <a:endParaRPr lang="en-US" altLang="zh-CN" sz="1400" b="0" dirty="0">
              <a:solidFill>
                <a:srgbClr val="000000"/>
              </a:solidFill>
              <a:latin typeface="Times New Roman" panose="02020603050405020304" pitchFamily="18" charset="0"/>
              <a:ea typeface="Times New Roman" panose="02020603050405020304" pitchFamily="18" charset="0"/>
            </a:endParaRPr>
          </a:p>
        </p:txBody>
      </p:sp>
      <p:sp>
        <p:nvSpPr>
          <p:cNvPr id="35845" name="AutoShape 14"/>
          <p:cNvSpPr/>
          <p:nvPr/>
        </p:nvSpPr>
        <p:spPr>
          <a:xfrm>
            <a:off x="1214438" y="1017588"/>
            <a:ext cx="5643562" cy="547687"/>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Font typeface="Arial" panose="020B0604020202020204" pitchFamily="34" charset="0"/>
              <a:buNone/>
            </a:pPr>
            <a:r>
              <a:rPr lang="en-US" altLang="zh-CN" sz="2000" i="1" dirty="0">
                <a:solidFill>
                  <a:srgbClr val="000000"/>
                </a:solidFill>
                <a:latin typeface="Times New Roman" panose="02020603050405020304" pitchFamily="18" charset="0"/>
                <a:cs typeface="Times New Roman" panose="02020603050405020304" pitchFamily="18" charset="0"/>
              </a:rPr>
              <a:t>Four Keys Effective Business English Writing</a:t>
            </a:r>
            <a:endParaRPr lang="en-US" altLang="zh-CN" sz="2000" dirty="0">
              <a:solidFill>
                <a:srgbClr val="000000"/>
              </a:solidFill>
            </a:endParaRPr>
          </a:p>
        </p:txBody>
      </p:sp>
      <p:sp>
        <p:nvSpPr>
          <p:cNvPr id="35846" name="AutoShape 9"/>
          <p:cNvSpPr/>
          <p:nvPr/>
        </p:nvSpPr>
        <p:spPr>
          <a:xfrm>
            <a:off x="3465513" y="1755775"/>
            <a:ext cx="5486400" cy="90963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400" b="0" dirty="0">
                <a:solidFill>
                  <a:srgbClr val="000000"/>
                </a:solidFill>
                <a:latin typeface="Times New Roman" panose="02020603050405020304" pitchFamily="18" charset="0"/>
                <a:cs typeface="Times New Roman" panose="02020603050405020304" pitchFamily="18" charset="0"/>
              </a:rPr>
              <a:t>Knowing who makes up your audience is one of your most important responsibilities as a writer. Expect to analyze your audience throughout the composing process.</a:t>
            </a:r>
            <a:endParaRPr lang="en-US" altLang="zh-CN" sz="1400" b="0" dirty="0">
              <a:solidFill>
                <a:srgbClr val="000000"/>
              </a:solidFill>
              <a:latin typeface="Times New Roman" panose="02020603050405020304" pitchFamily="18" charset="0"/>
              <a:ea typeface="Times New Roman" panose="02020603050405020304" pitchFamily="18" charset="0"/>
            </a:endParaRPr>
          </a:p>
        </p:txBody>
      </p:sp>
      <p:sp>
        <p:nvSpPr>
          <p:cNvPr id="35847" name="AutoShape 8"/>
          <p:cNvSpPr/>
          <p:nvPr/>
        </p:nvSpPr>
        <p:spPr>
          <a:xfrm>
            <a:off x="3524250" y="2846388"/>
            <a:ext cx="5384800" cy="10318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400" b="0" dirty="0">
                <a:solidFill>
                  <a:srgbClr val="000000"/>
                </a:solidFill>
                <a:latin typeface="Times New Roman" panose="02020603050405020304" pitchFamily="18" charset="0"/>
                <a:cs typeface="Times New Roman" panose="02020603050405020304" pitchFamily="18" charset="0"/>
              </a:rPr>
              <a:t>By knowing why you are writing, you will communicate better and find writing itself to be an easier process. The reader’s needs and your goal in communicating will help you to formulate your purpose.</a:t>
            </a:r>
            <a:endParaRPr lang="en-US" altLang="zh-CN" sz="1400" b="0" dirty="0">
              <a:solidFill>
                <a:srgbClr val="000000"/>
              </a:solidFill>
              <a:latin typeface="Times New Roman" panose="02020603050405020304" pitchFamily="18" charset="0"/>
              <a:ea typeface="Times New Roman" panose="02020603050405020304" pitchFamily="18" charset="0"/>
            </a:endParaRPr>
          </a:p>
        </p:txBody>
      </p:sp>
      <p:cxnSp>
        <p:nvCxnSpPr>
          <p:cNvPr id="35848" name="AutoShape 6"/>
          <p:cNvCxnSpPr/>
          <p:nvPr/>
        </p:nvCxnSpPr>
        <p:spPr>
          <a:xfrm flipV="1">
            <a:off x="1357313" y="4808538"/>
            <a:ext cx="485775" cy="1587"/>
          </a:xfrm>
          <a:prstGeom prst="straightConnector1">
            <a:avLst/>
          </a:prstGeom>
          <a:ln w="9525" cap="rnd" cmpd="sng">
            <a:solidFill>
              <a:srgbClr val="000000"/>
            </a:solidFill>
            <a:prstDash val="sysDot"/>
            <a:headEnd type="none" w="med" len="med"/>
            <a:tailEnd type="none" w="med" len="med"/>
          </a:ln>
        </p:spPr>
      </p:cxnSp>
      <p:cxnSp>
        <p:nvCxnSpPr>
          <p:cNvPr id="35849" name="AutoShape 5"/>
          <p:cNvCxnSpPr/>
          <p:nvPr/>
        </p:nvCxnSpPr>
        <p:spPr>
          <a:xfrm>
            <a:off x="1371600" y="6046788"/>
            <a:ext cx="501650" cy="0"/>
          </a:xfrm>
          <a:prstGeom prst="straightConnector1">
            <a:avLst/>
          </a:prstGeom>
          <a:ln w="9525" cap="rnd" cmpd="sng">
            <a:solidFill>
              <a:srgbClr val="000000"/>
            </a:solidFill>
            <a:prstDash val="sysDot"/>
            <a:headEnd type="none" w="med" len="med"/>
            <a:tailEnd type="none" w="med" len="med"/>
          </a:ln>
        </p:spPr>
      </p:cxnSp>
      <p:sp>
        <p:nvSpPr>
          <p:cNvPr id="35850" name="AutoShape 4"/>
          <p:cNvSpPr/>
          <p:nvPr/>
        </p:nvSpPr>
        <p:spPr>
          <a:xfrm>
            <a:off x="3540125" y="5603875"/>
            <a:ext cx="5353050" cy="10779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400" b="0" dirty="0">
                <a:solidFill>
                  <a:srgbClr val="000000"/>
                </a:solidFill>
                <a:latin typeface="Times New Roman" panose="02020603050405020304" pitchFamily="18" charset="0"/>
                <a:cs typeface="Times New Roman" panose="02020603050405020304" pitchFamily="18" charset="0"/>
              </a:rPr>
              <a:t>Style helps to determine how well you communicate with an audience and how well your readers understand and receive your message. Tone expresses your attitude toward a topic and toward your audience. Your tone can range from formal and impersonal to informal and personal.</a:t>
            </a:r>
            <a:endParaRPr lang="en-US" altLang="zh-CN" sz="1400" b="0" dirty="0">
              <a:solidFill>
                <a:srgbClr val="000000"/>
              </a:solidFill>
              <a:latin typeface="Times New Roman" panose="02020603050405020304" pitchFamily="18" charset="0"/>
              <a:ea typeface="Times New Roman" panose="02020603050405020304" pitchFamily="18" charset="0"/>
            </a:endParaRPr>
          </a:p>
        </p:txBody>
      </p:sp>
      <p:cxnSp>
        <p:nvCxnSpPr>
          <p:cNvPr id="35851" name="AutoShape 13"/>
          <p:cNvCxnSpPr/>
          <p:nvPr/>
        </p:nvCxnSpPr>
        <p:spPr>
          <a:xfrm>
            <a:off x="1290638" y="1547813"/>
            <a:ext cx="46037" cy="4470400"/>
          </a:xfrm>
          <a:prstGeom prst="straightConnector1">
            <a:avLst/>
          </a:prstGeom>
          <a:ln w="9525" cap="rnd" cmpd="sng">
            <a:solidFill>
              <a:srgbClr val="000000"/>
            </a:solidFill>
            <a:prstDash val="sysDot"/>
            <a:headEnd type="none" w="med" len="med"/>
            <a:tailEnd type="none" w="med" len="med"/>
          </a:ln>
        </p:spPr>
      </p:cxnSp>
      <p:sp>
        <p:nvSpPr>
          <p:cNvPr id="35852"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Font typeface="Arial" panose="020B0604020202020204" pitchFamily="34" charset="0"/>
              <a:buNone/>
            </a:pPr>
            <a:r>
              <a:rPr lang="en-US" altLang="zh-CN" sz="1600" dirty="0">
                <a:solidFill>
                  <a:schemeClr val="tx1"/>
                </a:solidFill>
                <a:latin typeface="Times New Roman" panose="02020603050405020304" pitchFamily="18" charset="0"/>
                <a:cs typeface="Times New Roman" panose="02020603050405020304" pitchFamily="18" charset="0"/>
              </a:rPr>
              <a:t>                                      </a:t>
            </a:r>
            <a:endParaRPr lang="en-US" altLang="zh-CN" sz="1800" dirty="0">
              <a:solidFill>
                <a:schemeClr val="tx1"/>
              </a:solidFill>
            </a:endParaRPr>
          </a:p>
        </p:txBody>
      </p:sp>
      <p:sp>
        <p:nvSpPr>
          <p:cNvPr id="35853"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35854"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endParaRPr lang="en-US" altLang="zh-CN" sz="1800" dirty="0">
              <a:solidFill>
                <a:schemeClr val="tx1"/>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en-US" altLang="zh-CN" sz="1800" dirty="0">
                <a:solidFill>
                  <a:schemeClr val="tx1"/>
                </a:solidFill>
                <a:latin typeface="Times New Roman" panose="02020603050405020304" pitchFamily="18" charset="0"/>
                <a:cs typeface="Times New Roman" panose="02020603050405020304" pitchFamily="18" charset="0"/>
              </a:rPr>
              <a:t>   </a:t>
            </a:r>
            <a:endParaRPr lang="en-US" altLang="zh-CN" sz="800" dirty="0">
              <a:solidFill>
                <a:schemeClr val="tx1"/>
              </a:solidFill>
            </a:endParaRPr>
          </a:p>
          <a:p>
            <a:pPr marL="0" lvl="0" indent="0">
              <a:spcBef>
                <a:spcPct val="0"/>
              </a:spcBef>
              <a:buSzTx/>
              <a:buFont typeface="Arial" panose="020B0604020202020204" pitchFamily="34" charset="0"/>
              <a:buNone/>
            </a:pPr>
            <a:endParaRPr lang="en-US" altLang="zh-CN" sz="1800" dirty="0">
              <a:solidFill>
                <a:schemeClr val="tx1"/>
              </a:solidFill>
            </a:endParaRPr>
          </a:p>
        </p:txBody>
      </p:sp>
      <p:cxnSp>
        <p:nvCxnSpPr>
          <p:cNvPr id="35855" name="AutoShape 6"/>
          <p:cNvCxnSpPr/>
          <p:nvPr/>
        </p:nvCxnSpPr>
        <p:spPr>
          <a:xfrm flipV="1">
            <a:off x="1303338" y="3294063"/>
            <a:ext cx="485775" cy="1587"/>
          </a:xfrm>
          <a:prstGeom prst="straightConnector1">
            <a:avLst/>
          </a:prstGeom>
          <a:ln w="9525" cap="rnd" cmpd="sng">
            <a:solidFill>
              <a:srgbClr val="000000"/>
            </a:solidFill>
            <a:prstDash val="sysDot"/>
            <a:headEnd type="none" w="med" len="med"/>
            <a:tailEnd type="none" w="med" len="med"/>
          </a:ln>
        </p:spPr>
      </p:cxnSp>
      <p:cxnSp>
        <p:nvCxnSpPr>
          <p:cNvPr id="35856" name="AutoShape 6"/>
          <p:cNvCxnSpPr/>
          <p:nvPr/>
        </p:nvCxnSpPr>
        <p:spPr>
          <a:xfrm flipV="1">
            <a:off x="1317625" y="2187575"/>
            <a:ext cx="487363" cy="3175"/>
          </a:xfrm>
          <a:prstGeom prst="straightConnector1">
            <a:avLst/>
          </a:prstGeom>
          <a:ln w="9525" cap="rnd" cmpd="sng">
            <a:solidFill>
              <a:srgbClr val="000000"/>
            </a:solidFill>
            <a:prstDash val="sysDot"/>
            <a:headEnd type="none" w="med" len="med"/>
            <a:tailEnd type="none" w="med" len="med"/>
          </a:ln>
        </p:spPr>
      </p:cxnSp>
      <p:sp>
        <p:nvSpPr>
          <p:cNvPr id="35857" name="AutoShape 9"/>
          <p:cNvSpPr/>
          <p:nvPr/>
        </p:nvSpPr>
        <p:spPr>
          <a:xfrm>
            <a:off x="1774825" y="1774825"/>
            <a:ext cx="1601788" cy="7477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1400" dirty="0">
                <a:solidFill>
                  <a:srgbClr val="000000"/>
                </a:solidFill>
                <a:latin typeface="Times New Roman" panose="02020603050405020304" pitchFamily="18" charset="0"/>
                <a:cs typeface="Times New Roman" panose="02020603050405020304" pitchFamily="18" charset="0"/>
              </a:rPr>
              <a:t>Identifying your audience. </a:t>
            </a:r>
            <a:r>
              <a:rPr lang="zh-CN" altLang="en-US" sz="1400" dirty="0">
                <a:solidFill>
                  <a:srgbClr val="000000"/>
                </a:solidFill>
                <a:latin typeface="Times New Roman" panose="02020603050405020304" pitchFamily="18" charset="0"/>
                <a:cs typeface="Times New Roman" panose="02020603050405020304" pitchFamily="18" charset="0"/>
              </a:rPr>
              <a:t>识别受众</a:t>
            </a:r>
            <a:endParaRPr lang="zh-CN" altLang="en-US" sz="1400" dirty="0">
              <a:solidFill>
                <a:srgbClr val="000000"/>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endParaRPr lang="en-US" altLang="zh-CN" sz="1400" dirty="0">
              <a:solidFill>
                <a:srgbClr val="282917"/>
              </a:solidFill>
              <a:latin typeface="Times New Roman" panose="02020603050405020304" pitchFamily="18" charset="0"/>
              <a:ea typeface="Times New Roman" panose="02020603050405020304" pitchFamily="18" charset="0"/>
            </a:endParaRPr>
          </a:p>
        </p:txBody>
      </p:sp>
      <p:sp>
        <p:nvSpPr>
          <p:cNvPr id="35858" name="AutoShape 9"/>
          <p:cNvSpPr/>
          <p:nvPr/>
        </p:nvSpPr>
        <p:spPr>
          <a:xfrm>
            <a:off x="1808163" y="2914650"/>
            <a:ext cx="1603375" cy="7477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1400" dirty="0">
                <a:solidFill>
                  <a:srgbClr val="000000"/>
                </a:solidFill>
                <a:latin typeface="Times New Roman" panose="02020603050405020304" pitchFamily="18" charset="0"/>
                <a:cs typeface="Times New Roman" panose="02020603050405020304" pitchFamily="18" charset="0"/>
              </a:rPr>
              <a:t>Establishing your purpose.  </a:t>
            </a:r>
            <a:r>
              <a:rPr lang="zh-CN" altLang="en-US" sz="1400" dirty="0">
                <a:solidFill>
                  <a:srgbClr val="000000"/>
                </a:solidFill>
                <a:latin typeface="Times New Roman" panose="02020603050405020304" pitchFamily="18" charset="0"/>
                <a:cs typeface="Times New Roman" panose="02020603050405020304" pitchFamily="18" charset="0"/>
              </a:rPr>
              <a:t>表明目的</a:t>
            </a:r>
            <a:endParaRPr lang="zh-CN" altLang="en-US" sz="1400" dirty="0">
              <a:solidFill>
                <a:srgbClr val="000000"/>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endParaRPr lang="en-US" altLang="zh-CN" sz="1400" dirty="0">
              <a:solidFill>
                <a:srgbClr val="282917"/>
              </a:solidFill>
              <a:latin typeface="Times New Roman" panose="02020603050405020304" pitchFamily="18" charset="0"/>
              <a:ea typeface="Times New Roman" panose="02020603050405020304" pitchFamily="18" charset="0"/>
            </a:endParaRPr>
          </a:p>
        </p:txBody>
      </p:sp>
      <p:sp>
        <p:nvSpPr>
          <p:cNvPr id="35859" name="AutoShape 9"/>
          <p:cNvSpPr/>
          <p:nvPr/>
        </p:nvSpPr>
        <p:spPr>
          <a:xfrm>
            <a:off x="1808163" y="4375150"/>
            <a:ext cx="1603375" cy="7477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1400" dirty="0">
                <a:solidFill>
                  <a:srgbClr val="000000"/>
                </a:solidFill>
                <a:latin typeface="Times New Roman" panose="02020603050405020304" pitchFamily="18" charset="0"/>
                <a:cs typeface="Times New Roman" panose="02020603050405020304" pitchFamily="18" charset="0"/>
              </a:rPr>
              <a:t>Formulating your message.</a:t>
            </a:r>
            <a:endParaRPr lang="en-US" altLang="zh-CN" sz="1400" dirty="0">
              <a:solidFill>
                <a:srgbClr val="000000"/>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zh-CN" altLang="en-US" sz="1400" dirty="0">
                <a:solidFill>
                  <a:srgbClr val="000000"/>
                </a:solidFill>
                <a:latin typeface="Times New Roman" panose="02020603050405020304" pitchFamily="18" charset="0"/>
                <a:cs typeface="Times New Roman" panose="02020603050405020304" pitchFamily="18" charset="0"/>
              </a:rPr>
              <a:t>组织信息</a:t>
            </a:r>
            <a:endParaRPr lang="zh-CN" altLang="en-US" sz="1400" dirty="0">
              <a:solidFill>
                <a:srgbClr val="000000"/>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endParaRPr lang="en-US" altLang="zh-CN" sz="1600" dirty="0">
              <a:solidFill>
                <a:srgbClr val="282917"/>
              </a:solidFill>
              <a:latin typeface="Times New Roman" panose="02020603050405020304" pitchFamily="18" charset="0"/>
              <a:ea typeface="Times New Roman" panose="02020603050405020304" pitchFamily="18" charset="0"/>
            </a:endParaRPr>
          </a:p>
        </p:txBody>
      </p:sp>
      <p:sp>
        <p:nvSpPr>
          <p:cNvPr id="35860" name="AutoShape 9"/>
          <p:cNvSpPr/>
          <p:nvPr/>
        </p:nvSpPr>
        <p:spPr>
          <a:xfrm>
            <a:off x="1824038" y="5643563"/>
            <a:ext cx="1601787" cy="74771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400" dirty="0">
                <a:solidFill>
                  <a:srgbClr val="000000"/>
                </a:solidFill>
                <a:latin typeface="Times New Roman" panose="02020603050405020304" pitchFamily="18" charset="0"/>
                <a:cs typeface="Times New Roman" panose="02020603050405020304" pitchFamily="18" charset="0"/>
              </a:rPr>
              <a:t>Selecting your style and tone</a:t>
            </a:r>
            <a:endParaRPr lang="zh-CN" altLang="en-US" sz="1400" dirty="0">
              <a:solidFill>
                <a:srgbClr val="000000"/>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zh-CN" altLang="en-US" sz="1400" dirty="0">
                <a:solidFill>
                  <a:srgbClr val="000000"/>
                </a:solidFill>
                <a:latin typeface="Times New Roman" panose="02020603050405020304" pitchFamily="18" charset="0"/>
                <a:cs typeface="Times New Roman" panose="02020603050405020304" pitchFamily="18" charset="0"/>
              </a:rPr>
              <a:t>选择风格及语调</a:t>
            </a:r>
            <a:endParaRPr lang="zh-CN" altLang="en-US" sz="14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2"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150938" y="1074738"/>
            <a:ext cx="7300912" cy="5360987"/>
          </a:xfrm>
        </p:spPr>
        <p:txBody>
          <a:bodyPr vert="horz" wrap="square" lIns="91440" tIns="45720" rIns="91440" bIns="45720" anchor="t" anchorCtr="0"/>
          <a:lstStyle/>
          <a:p>
            <a:pPr>
              <a:buNone/>
            </a:pPr>
            <a:r>
              <a:rPr lang="zh-CN" altLang="en-US" dirty="0"/>
              <a:t>                                </a:t>
            </a:r>
            <a:endParaRPr lang="zh-CN" altLang="en-US" dirty="0"/>
          </a:p>
          <a:p>
            <a:pPr algn="ctr">
              <a:buNone/>
            </a:pPr>
            <a:r>
              <a:rPr lang="zh-CN" altLang="en-US" dirty="0"/>
              <a:t>   </a:t>
            </a:r>
            <a:r>
              <a:rPr lang="zh-CN" altLang="en-US" sz="2400" dirty="0">
                <a:solidFill>
                  <a:srgbClr val="000000"/>
                </a:solidFill>
              </a:rPr>
              <a:t>Basic Types of Business Documents</a:t>
            </a:r>
            <a:endParaRPr lang="zh-CN" altLang="en-US" sz="2400" dirty="0">
              <a:solidFill>
                <a:srgbClr val="000000"/>
              </a:solidFill>
            </a:endParaRPr>
          </a:p>
          <a:p>
            <a:pPr>
              <a:buNone/>
            </a:pPr>
            <a:endParaRPr lang="zh-CN" altLang="en-US" dirty="0"/>
          </a:p>
          <a:p>
            <a:pPr algn="just">
              <a:buNone/>
            </a:pPr>
            <a:r>
              <a:rPr lang="zh-CN" altLang="en-US" sz="2000" dirty="0">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Business Letters（商务信函） are the main means of written communication to establish business relations with the outside world. Business letters are sent out to convey the image of a business organization, therefore they must be presented on quality letterhead paper, with suitable layout, well-structured message, correct use of English and appropriate tone. A typical business letter usually consists of the following elements: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6147"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Ⅱ.</a:t>
            </a:r>
            <a:r>
              <a:rPr lang="zh-CN" altLang="en-US" u="sng" dirty="0">
                <a:solidFill>
                  <a:srgbClr val="282917"/>
                </a:solidFill>
                <a:latin typeface="Times New Roman" panose="02020603050405020304" pitchFamily="18" charset="0"/>
                <a:cs typeface="Times New Roman" panose="02020603050405020304" pitchFamily="18" charset="0"/>
              </a:rPr>
              <a:t>Leading-In</a:t>
            </a:r>
            <a:r>
              <a:rPr lang="zh-CN" altLang="en-US"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idx="4294967295"/>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36867" name="内容占位符 2"/>
          <p:cNvSpPr>
            <a:spLocks noGrp="1"/>
          </p:cNvSpPr>
          <p:nvPr>
            <p:ph idx="1"/>
          </p:nvPr>
        </p:nvSpPr>
        <p:spPr>
          <a:xfrm>
            <a:off x="979488" y="1864678"/>
            <a:ext cx="7961312" cy="4268787"/>
          </a:xfrm>
        </p:spPr>
        <p:txBody>
          <a:bodyPr vert="horz" wrap="square" lIns="91440" tIns="45720" rIns="91440" bIns="45720" anchor="t" anchorCtr="0"/>
          <a:lstStyle/>
          <a:p>
            <a:pPr>
              <a:lnSpc>
                <a:spcPct val="80000"/>
              </a:lnSpc>
              <a:buNone/>
            </a:pPr>
            <a:r>
              <a:rPr lang="zh-CN" altLang="en-US" sz="2000" b="0" dirty="0">
                <a:solidFill>
                  <a:srgbClr val="000000"/>
                </a:solidFill>
                <a:latin typeface="Times New Roman" panose="02020603050405020304" pitchFamily="18" charset="0"/>
                <a:cs typeface="Times New Roman" panose="02020603050405020304" pitchFamily="18" charset="0"/>
              </a:rPr>
              <a:t>1. 如能尽早回复，</a:t>
            </a:r>
            <a:r>
              <a:rPr lang="zh-CN" altLang="en-US" sz="2000" b="0" u="sng" dirty="0">
                <a:solidFill>
                  <a:srgbClr val="000000"/>
                </a:solidFill>
                <a:latin typeface="Times New Roman" panose="02020603050405020304" pitchFamily="18" charset="0"/>
                <a:cs typeface="Times New Roman" panose="02020603050405020304" pitchFamily="18" charset="0"/>
              </a:rPr>
              <a:t>不胜感激</a:t>
            </a:r>
            <a:r>
              <a:rPr lang="zh-CN" altLang="en-US" sz="2000" b="0" dirty="0">
                <a:solidFill>
                  <a:srgbClr val="000000"/>
                </a:solidFill>
                <a:latin typeface="Times New Roman" panose="02020603050405020304" pitchFamily="18" charset="0"/>
                <a:cs typeface="Times New Roman" panose="02020603050405020304" pitchFamily="18" charset="0"/>
              </a:rPr>
              <a:t>。(be highly appreciated)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a:solidFill>
                  <a:srgbClr val="000000"/>
                </a:solidFill>
                <a:latin typeface="Times New Roman" panose="02020603050405020304" pitchFamily="18" charset="0"/>
                <a:cs typeface="Times New Roman" panose="02020603050405020304" pitchFamily="18" charset="0"/>
              </a:rPr>
              <a:t>2. 我们希望你们能对货物满意，并期待收到你们</a:t>
            </a:r>
            <a:r>
              <a:rPr lang="zh-CN" altLang="en-US" sz="2000" b="0" u="sng" dirty="0">
                <a:solidFill>
                  <a:srgbClr val="000000"/>
                </a:solidFill>
                <a:latin typeface="Times New Roman" panose="02020603050405020304" pitchFamily="18" charset="0"/>
                <a:cs typeface="Times New Roman" panose="02020603050405020304" pitchFamily="18" charset="0"/>
              </a:rPr>
              <a:t>更多的订单</a:t>
            </a:r>
            <a:r>
              <a:rPr lang="zh-CN" altLang="en-US" sz="2000" b="0" dirty="0">
                <a:solidFill>
                  <a:srgbClr val="000000"/>
                </a:solidFill>
                <a:latin typeface="Times New Roman" panose="02020603050405020304" pitchFamily="18" charset="0"/>
                <a:cs typeface="Times New Roman" panose="02020603050405020304" pitchFamily="18" charset="0"/>
              </a:rPr>
              <a:t>。(further orders)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a:solidFill>
                  <a:srgbClr val="000000"/>
                </a:solidFill>
                <a:latin typeface="Times New Roman" panose="02020603050405020304" pitchFamily="18" charset="0"/>
                <a:cs typeface="Times New Roman" panose="02020603050405020304" pitchFamily="18" charset="0"/>
              </a:rPr>
              <a:t>3. 我们期待与你们的</a:t>
            </a:r>
            <a:r>
              <a:rPr lang="zh-CN" altLang="en-US" sz="2000" b="0" u="sng" dirty="0">
                <a:solidFill>
                  <a:srgbClr val="000000"/>
                </a:solidFill>
                <a:latin typeface="Times New Roman" panose="02020603050405020304" pitchFamily="18" charset="0"/>
                <a:cs typeface="Times New Roman" panose="02020603050405020304" pitchFamily="18" charset="0"/>
              </a:rPr>
              <a:t>进一步合作</a:t>
            </a:r>
            <a:r>
              <a:rPr lang="zh-CN" altLang="en-US" sz="2000" b="0" dirty="0">
                <a:solidFill>
                  <a:srgbClr val="000000"/>
                </a:solidFill>
                <a:latin typeface="Times New Roman" panose="02020603050405020304" pitchFamily="18" charset="0"/>
                <a:cs typeface="Times New Roman" panose="02020603050405020304" pitchFamily="18" charset="0"/>
              </a:rPr>
              <a:t>。(further cooperation)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a:solidFill>
                  <a:srgbClr val="000000"/>
                </a:solidFill>
                <a:latin typeface="Times New Roman" panose="02020603050405020304" pitchFamily="18" charset="0"/>
                <a:cs typeface="Times New Roman" panose="02020603050405020304" pitchFamily="18" charset="0"/>
              </a:rPr>
              <a:t>4. 目前我正在进行该项目的调查工作，已取得了</a:t>
            </a:r>
            <a:r>
              <a:rPr lang="zh-CN" altLang="en-US" sz="2000" b="0" u="sng" dirty="0">
                <a:solidFill>
                  <a:srgbClr val="000000"/>
                </a:solidFill>
                <a:latin typeface="Times New Roman" panose="02020603050405020304" pitchFamily="18" charset="0"/>
                <a:cs typeface="Times New Roman" panose="02020603050405020304" pitchFamily="18" charset="0"/>
              </a:rPr>
              <a:t>下列成绩</a:t>
            </a:r>
            <a:r>
              <a:rPr lang="zh-CN" altLang="en-US" sz="2000" b="0" dirty="0">
                <a:solidFill>
                  <a:srgbClr val="000000"/>
                </a:solidFill>
                <a:latin typeface="Times New Roman" panose="02020603050405020304" pitchFamily="18" charset="0"/>
                <a:cs typeface="Times New Roman" panose="02020603050405020304" pitchFamily="18" charset="0"/>
              </a:rPr>
              <a:t>。(the following achievements)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a:solidFill>
                  <a:srgbClr val="000000"/>
                </a:solidFill>
                <a:latin typeface="Times New Roman" panose="02020603050405020304" pitchFamily="18" charset="0"/>
                <a:cs typeface="Times New Roman" panose="02020603050405020304" pitchFamily="18" charset="0"/>
              </a:rPr>
              <a:t>5. 调查表明这类产品的</a:t>
            </a:r>
            <a:r>
              <a:rPr lang="zh-CN" altLang="en-US" sz="2000" b="0" u="sng" dirty="0">
                <a:solidFill>
                  <a:srgbClr val="000000"/>
                </a:solidFill>
                <a:latin typeface="Times New Roman" panose="02020603050405020304" pitchFamily="18" charset="0"/>
                <a:cs typeface="Times New Roman" panose="02020603050405020304" pitchFamily="18" charset="0"/>
              </a:rPr>
              <a:t>市场正处于成长期</a:t>
            </a:r>
            <a:r>
              <a:rPr lang="zh-CN" altLang="en-US" sz="2000" b="0" dirty="0">
                <a:solidFill>
                  <a:srgbClr val="000000"/>
                </a:solidFill>
                <a:latin typeface="Times New Roman" panose="02020603050405020304" pitchFamily="18" charset="0"/>
                <a:cs typeface="Times New Roman" panose="02020603050405020304" pitchFamily="18" charset="0"/>
              </a:rPr>
              <a:t>。(a growing market)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2" name="内容占位符 2"/>
          <p:cNvSpPr>
            <a:spLocks noGrp="1"/>
          </p:cNvSpPr>
          <p:nvPr/>
        </p:nvSpPr>
        <p:spPr>
          <a:xfrm>
            <a:off x="995680" y="2166938"/>
            <a:ext cx="7961313"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None/>
            </a:pPr>
            <a:r>
              <a:rPr lang="zh-CN" altLang="en-US" sz="2000" b="0" dirty="0">
                <a:latin typeface="Times New Roman" panose="02020603050405020304" pitchFamily="18" charset="0"/>
                <a:cs typeface="Times New Roman" panose="02020603050405020304" pitchFamily="18" charset="0"/>
              </a:rPr>
              <a:t>1.	Your early reply would be highly appreciated.</a:t>
            </a: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r>
              <a:rPr lang="zh-CN" altLang="en-US" sz="2000" b="0" dirty="0">
                <a:latin typeface="Times New Roman" panose="02020603050405020304" pitchFamily="18" charset="0"/>
                <a:cs typeface="Times New Roman" panose="02020603050405020304" pitchFamily="18" charset="0"/>
              </a:rPr>
              <a:t>2.	We hope you are satisfied with our goods, and look forward to receiving your further orders.</a:t>
            </a: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r>
              <a:rPr lang="zh-CN" altLang="en-US" sz="2000" b="0" dirty="0">
                <a:latin typeface="Times New Roman" panose="02020603050405020304" pitchFamily="18" charset="0"/>
                <a:cs typeface="Times New Roman" panose="02020603050405020304" pitchFamily="18" charset="0"/>
              </a:rPr>
              <a:t>3.	We look forward to further cooperation with you.</a:t>
            </a: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r>
              <a:rPr lang="zh-CN" altLang="en-US" sz="2000" b="0" dirty="0">
                <a:latin typeface="Times New Roman" panose="02020603050405020304" pitchFamily="18" charset="0"/>
                <a:cs typeface="Times New Roman" panose="02020603050405020304" pitchFamily="18" charset="0"/>
              </a:rPr>
              <a:t>4.	Currently, I am engaged in the investigation work of the project, and I’ve made the following achievements.</a:t>
            </a: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b="0" dirty="0">
              <a:latin typeface="Times New Roman" panose="02020603050405020304" pitchFamily="18" charset="0"/>
              <a:cs typeface="Times New Roman" panose="02020603050405020304" pitchFamily="18" charset="0"/>
            </a:endParaRPr>
          </a:p>
          <a:p>
            <a:pPr>
              <a:lnSpc>
                <a:spcPct val="80000"/>
              </a:lnSpc>
              <a:buNone/>
            </a:pPr>
            <a:r>
              <a:rPr lang="zh-CN" altLang="en-US" sz="2000" b="0" dirty="0">
                <a:latin typeface="Times New Roman" panose="02020603050405020304" pitchFamily="18" charset="0"/>
                <a:cs typeface="Times New Roman" panose="02020603050405020304" pitchFamily="18" charset="0"/>
              </a:rPr>
              <a:t>5.	The research reveals there is a growing market for these kinds of products.</a:t>
            </a:r>
            <a:endParaRPr lang="zh-CN" altLang="en-US" sz="2000" b="0" dirty="0">
              <a:latin typeface="Times New Roman" panose="02020603050405020304" pitchFamily="18" charset="0"/>
              <a:cs typeface="Times New Roman" panose="02020603050405020304" pitchFamily="18" charset="0"/>
            </a:endParaRPr>
          </a:p>
          <a:p>
            <a:pPr>
              <a:lnSpc>
                <a:spcPct val="80000"/>
              </a:lnSpc>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 calcmode="lin" valueType="num">
                                      <p:cBhvr additive="base">
                                        <p:cTn id="3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37891" name="内容占位符 2"/>
          <p:cNvSpPr>
            <a:spLocks noGrp="1"/>
          </p:cNvSpPr>
          <p:nvPr>
            <p:ph idx="1"/>
          </p:nvPr>
        </p:nvSpPr>
        <p:spPr>
          <a:xfrm>
            <a:off x="1177290" y="1132840"/>
            <a:ext cx="7715250" cy="3702050"/>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6. You will be glad to know that your request for </a:t>
            </a:r>
            <a:r>
              <a:rPr lang="zh-CN" altLang="en-US" sz="2000" b="0" u="sng" dirty="0">
                <a:solidFill>
                  <a:srgbClr val="000000"/>
                </a:solidFill>
                <a:latin typeface="Times New Roman" panose="02020603050405020304" pitchFamily="18" charset="0"/>
                <a:cs typeface="Times New Roman" panose="02020603050405020304" pitchFamily="18" charset="0"/>
              </a:rPr>
              <a:t>refunding the goods</a:t>
            </a:r>
            <a:r>
              <a:rPr lang="zh-CN" altLang="en-US" sz="2000" b="0" dirty="0">
                <a:solidFill>
                  <a:srgbClr val="000000"/>
                </a:solidFill>
                <a:latin typeface="Times New Roman" panose="02020603050405020304" pitchFamily="18" charset="0"/>
                <a:cs typeface="Times New Roman" panose="02020603050405020304" pitchFamily="18" charset="0"/>
              </a:rPr>
              <a:t> is granted.（退款）</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7. Customers will enjoy </a:t>
            </a:r>
            <a:r>
              <a:rPr lang="zh-CN" altLang="en-US" sz="2000" b="0" u="sng" dirty="0">
                <a:solidFill>
                  <a:srgbClr val="000000"/>
                </a:solidFill>
                <a:latin typeface="Times New Roman" panose="02020603050405020304" pitchFamily="18" charset="0"/>
                <a:cs typeface="Times New Roman" panose="02020603050405020304" pitchFamily="18" charset="0"/>
              </a:rPr>
              <a:t>the best service</a:t>
            </a:r>
            <a:r>
              <a:rPr lang="zh-CN" altLang="en-US" sz="2000" b="0" dirty="0">
                <a:solidFill>
                  <a:srgbClr val="000000"/>
                </a:solidFill>
                <a:latin typeface="Times New Roman" panose="02020603050405020304" pitchFamily="18" charset="0"/>
                <a:cs typeface="Times New Roman" panose="02020603050405020304" pitchFamily="18" charset="0"/>
              </a:rPr>
              <a:t> provided by our skillful staff. (最优质的服务)</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8. We apologize again for </a:t>
            </a:r>
            <a:r>
              <a:rPr lang="zh-CN" altLang="en-US" sz="2000" b="0" u="sng" dirty="0">
                <a:solidFill>
                  <a:srgbClr val="000000"/>
                </a:solidFill>
                <a:latin typeface="Times New Roman" panose="02020603050405020304" pitchFamily="18" charset="0"/>
                <a:cs typeface="Times New Roman" panose="02020603050405020304" pitchFamily="18" charset="0"/>
              </a:rPr>
              <a:t>any inconvenience</a:t>
            </a:r>
            <a:r>
              <a:rPr lang="zh-CN" altLang="en-US" sz="2000" b="0" dirty="0">
                <a:solidFill>
                  <a:srgbClr val="000000"/>
                </a:solidFill>
                <a:latin typeface="Times New Roman" panose="02020603050405020304" pitchFamily="18" charset="0"/>
                <a:cs typeface="Times New Roman" panose="02020603050405020304" pitchFamily="18" charset="0"/>
              </a:rPr>
              <a:t>. （任何不便）</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9. The major findings of the present investigation can </a:t>
            </a:r>
            <a:r>
              <a:rPr lang="zh-CN" altLang="en-US" sz="2000" b="0" u="sng" dirty="0">
                <a:solidFill>
                  <a:srgbClr val="000000"/>
                </a:solidFill>
                <a:latin typeface="Times New Roman" panose="02020603050405020304" pitchFamily="18" charset="0"/>
                <a:cs typeface="Times New Roman" panose="02020603050405020304" pitchFamily="18" charset="0"/>
              </a:rPr>
              <a:t>be summarized as follows</a:t>
            </a:r>
            <a:r>
              <a:rPr lang="zh-CN" altLang="en-US" sz="2000" b="0" dirty="0">
                <a:solidFill>
                  <a:srgbClr val="000000"/>
                </a:solidFill>
                <a:latin typeface="Times New Roman" panose="02020603050405020304" pitchFamily="18" charset="0"/>
                <a:cs typeface="Times New Roman" panose="02020603050405020304" pitchFamily="18" charset="0"/>
              </a:rPr>
              <a:t>. （总结如下）</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10. The recommendation </a:t>
            </a:r>
            <a:r>
              <a:rPr lang="zh-CN" altLang="en-US" sz="2000" b="0" u="sng" dirty="0">
                <a:solidFill>
                  <a:srgbClr val="000000"/>
                </a:solidFill>
                <a:latin typeface="Times New Roman" panose="02020603050405020304" pitchFamily="18" charset="0"/>
                <a:cs typeface="Times New Roman" panose="02020603050405020304" pitchFamily="18" charset="0"/>
              </a:rPr>
              <a:t>is based on</a:t>
            </a:r>
            <a:r>
              <a:rPr lang="zh-CN" altLang="en-US" sz="2000" b="0" dirty="0">
                <a:solidFill>
                  <a:srgbClr val="000000"/>
                </a:solidFill>
                <a:latin typeface="Times New Roman" panose="02020603050405020304" pitchFamily="18" charset="0"/>
                <a:cs typeface="Times New Roman" panose="02020603050405020304" pitchFamily="18" charset="0"/>
              </a:rPr>
              <a:t> the research I’ve done in the past three years. （基于）</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solidFill>
                <a:srgbClr val="000000"/>
              </a:solidFill>
            </a:endParaRPr>
          </a:p>
        </p:txBody>
      </p:sp>
      <p:sp>
        <p:nvSpPr>
          <p:cNvPr id="38914" name="内容占位符 2"/>
          <p:cNvSpPr>
            <a:spLocks noGrp="1"/>
          </p:cNvSpPr>
          <p:nvPr/>
        </p:nvSpPr>
        <p:spPr>
          <a:xfrm>
            <a:off x="1219835" y="1786255"/>
            <a:ext cx="7961630" cy="4678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buNone/>
            </a:pPr>
            <a:r>
              <a:rPr lang="zh-CN" altLang="en-US" sz="2000" b="0" dirty="0">
                <a:solidFill>
                  <a:schemeClr val="accent1"/>
                </a:solidFill>
                <a:latin typeface="Times New Roman" panose="02020603050405020304" pitchFamily="18" charset="0"/>
                <a:cs typeface="Times New Roman" panose="02020603050405020304" pitchFamily="18" charset="0"/>
              </a:rPr>
              <a:t>6.	您要求退款的请求已经被批准，相信您得知这消息后一定很高兴。</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r>
              <a:rPr lang="zh-CN" altLang="en-US" sz="2000" b="0" dirty="0">
                <a:solidFill>
                  <a:schemeClr val="accent1"/>
                </a:solidFill>
                <a:latin typeface="Times New Roman" panose="02020603050405020304" pitchFamily="18" charset="0"/>
                <a:cs typeface="Times New Roman" panose="02020603050405020304" pitchFamily="18" charset="0"/>
              </a:rPr>
              <a:t>7.	顾客将享受到我们技术熟练的员工所提供的最优质服务。</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r>
              <a:rPr lang="zh-CN" altLang="en-US" sz="2000" b="0" dirty="0">
                <a:solidFill>
                  <a:schemeClr val="accent1"/>
                </a:solidFill>
                <a:latin typeface="Times New Roman" panose="02020603050405020304" pitchFamily="18" charset="0"/>
                <a:cs typeface="Times New Roman" panose="02020603050405020304" pitchFamily="18" charset="0"/>
              </a:rPr>
              <a:t>8.	对于任何不便之处我们再次表示歉意。</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50000"/>
              </a:lnSpc>
              <a:buNone/>
            </a:pPr>
            <a:r>
              <a:rPr lang="zh-CN" altLang="en-US" sz="2000" b="0" dirty="0">
                <a:solidFill>
                  <a:schemeClr val="accent1"/>
                </a:solidFill>
                <a:latin typeface="Times New Roman" panose="02020603050405020304" pitchFamily="18" charset="0"/>
                <a:cs typeface="Times New Roman" panose="02020603050405020304" pitchFamily="18" charset="0"/>
              </a:rPr>
              <a:t>9.	目前调查的主要结果总结如下。</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50000"/>
              </a:lnSpc>
              <a:buNone/>
            </a:pP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50000"/>
              </a:lnSpc>
              <a:buNone/>
            </a:pPr>
            <a:r>
              <a:rPr lang="zh-CN" altLang="en-US" sz="2000" b="0" dirty="0">
                <a:solidFill>
                  <a:schemeClr val="accent1"/>
                </a:solidFill>
                <a:latin typeface="Times New Roman" panose="02020603050405020304" pitchFamily="18" charset="0"/>
                <a:cs typeface="Times New Roman" panose="02020603050405020304" pitchFamily="18" charset="0"/>
              </a:rPr>
              <a:t>10.	这个建议是在我前三年研究的基础上提出的。</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lnSpc>
                <a:spcPct val="130000"/>
              </a:lnSpc>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14">
                                            <p:txEl>
                                              <p:pRg st="2" end="2"/>
                                            </p:txEl>
                                          </p:spTgt>
                                        </p:tgtEl>
                                        <p:attrNameLst>
                                          <p:attrName>style.visibility</p:attrName>
                                        </p:attrNameLst>
                                      </p:cBhvr>
                                      <p:to>
                                        <p:strVal val="visible"/>
                                      </p:to>
                                    </p:set>
                                    <p:anim calcmode="lin" valueType="num">
                                      <p:cBhvr additive="base">
                                        <p:cTn id="13" dur="500" fill="hold"/>
                                        <p:tgtEl>
                                          <p:spTgt spid="389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8914">
                                            <p:txEl>
                                              <p:pRg st="4" end="4"/>
                                            </p:txEl>
                                          </p:spTgt>
                                        </p:tgtEl>
                                        <p:attrNameLst>
                                          <p:attrName>style.visibility</p:attrName>
                                        </p:attrNameLst>
                                      </p:cBhvr>
                                      <p:to>
                                        <p:strVal val="visible"/>
                                      </p:to>
                                    </p:set>
                                    <p:anim calcmode="lin" valueType="num">
                                      <p:cBhvr additive="base">
                                        <p:cTn id="19" dur="500" fill="hold"/>
                                        <p:tgtEl>
                                          <p:spTgt spid="3891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914">
                                            <p:txEl>
                                              <p:pRg st="6" end="6"/>
                                            </p:txEl>
                                          </p:spTgt>
                                        </p:tgtEl>
                                        <p:attrNameLst>
                                          <p:attrName>style.visibility</p:attrName>
                                        </p:attrNameLst>
                                      </p:cBhvr>
                                      <p:to>
                                        <p:strVal val="visible"/>
                                      </p:to>
                                    </p:set>
                                    <p:anim calcmode="lin" valueType="num">
                                      <p:cBhvr additive="base">
                                        <p:cTn id="25" dur="500" fill="hold"/>
                                        <p:tgtEl>
                                          <p:spTgt spid="3891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914">
                                            <p:txEl>
                                              <p:pRg st="8" end="8"/>
                                            </p:txEl>
                                          </p:spTgt>
                                        </p:tgtEl>
                                        <p:attrNameLst>
                                          <p:attrName>style.visibility</p:attrName>
                                        </p:attrNameLst>
                                      </p:cBhvr>
                                      <p:to>
                                        <p:strVal val="visible"/>
                                      </p:to>
                                    </p:set>
                                    <p:anim calcmode="lin" valueType="num">
                                      <p:cBhvr additive="base">
                                        <p:cTn id="31" dur="500" fill="hold"/>
                                        <p:tgtEl>
                                          <p:spTgt spid="3891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idx="4294967295"/>
          </p:nvPr>
        </p:nvSpPr>
        <p:spPr>
          <a:xfrm>
            <a:off x="1090613" y="669925"/>
            <a:ext cx="8053387"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5</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Directions: Read the following  letter and fill in the blanks with the right expressions according to the Chinese.</a:t>
            </a:r>
            <a:br>
              <a:rPr lang="zh-CN" altLang="en-US" sz="2400" dirty="0">
                <a:solidFill>
                  <a:srgbClr val="000000"/>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 </a:t>
            </a:r>
            <a:br>
              <a:rPr lang="zh-CN" altLang="en-US" sz="2400" dirty="0"/>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9939" name="内容占位符 2"/>
          <p:cNvSpPr>
            <a:spLocks noGrp="1"/>
          </p:cNvSpPr>
          <p:nvPr>
            <p:ph idx="1"/>
          </p:nvPr>
        </p:nvSpPr>
        <p:spPr>
          <a:xfrm>
            <a:off x="1182688" y="1474788"/>
            <a:ext cx="7961312" cy="5383212"/>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Dear Mr. North,</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u="sng" dirty="0">
                <a:solidFill>
                  <a:srgbClr val="000000"/>
                </a:solidFill>
                <a:latin typeface="Times New Roman" panose="02020603050405020304" pitchFamily="18" charset="0"/>
                <a:cs typeface="Times New Roman" panose="02020603050405020304" pitchFamily="18" charset="0"/>
              </a:rPr>
              <a:t>(1)                </a:t>
            </a:r>
            <a:r>
              <a:rPr lang="zh-CN" altLang="en-US" sz="2000" b="0" dirty="0">
                <a:solidFill>
                  <a:srgbClr val="000000"/>
                </a:solidFill>
                <a:latin typeface="Times New Roman" panose="02020603050405020304" pitchFamily="18" charset="0"/>
                <a:cs typeface="Times New Roman" panose="02020603050405020304" pitchFamily="18" charset="0"/>
              </a:rPr>
              <a:t>(就您要求为你们的员工提供培训之事), unfortunately we have had to cancel our January workshop. However, we can include your staff in the December 12th workshop instead if this is convenient.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u="sng" dirty="0">
                <a:solidFill>
                  <a:srgbClr val="000000"/>
                </a:solidFill>
                <a:latin typeface="Times New Roman" panose="02020603050405020304" pitchFamily="18" charset="0"/>
                <a:cs typeface="Times New Roman" panose="02020603050405020304" pitchFamily="18" charset="0"/>
              </a:rPr>
              <a:t>(2)                 </a:t>
            </a:r>
            <a:r>
              <a:rPr lang="zh-CN" altLang="en-US" sz="2000" b="0" dirty="0">
                <a:solidFill>
                  <a:srgbClr val="000000"/>
                </a:solidFill>
                <a:latin typeface="Times New Roman" panose="02020603050405020304" pitchFamily="18" charset="0"/>
                <a:cs typeface="Times New Roman" panose="02020603050405020304" pitchFamily="18" charset="0"/>
              </a:rPr>
              <a:t>(我深表歉意) we were unable to inform you of this change earlier, and I hope you will be able to attend at this new date.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u="sng" dirty="0">
                <a:solidFill>
                  <a:srgbClr val="000000"/>
                </a:solidFill>
                <a:latin typeface="Times New Roman" panose="02020603050405020304" pitchFamily="18" charset="0"/>
                <a:cs typeface="Times New Roman" panose="02020603050405020304" pitchFamily="18" charset="0"/>
              </a:rPr>
              <a:t>(3)                 </a:t>
            </a:r>
            <a:r>
              <a:rPr lang="zh-CN" altLang="en-US" sz="2000" b="0" dirty="0">
                <a:solidFill>
                  <a:srgbClr val="000000"/>
                </a:solidFill>
                <a:latin typeface="Times New Roman" panose="02020603050405020304" pitchFamily="18" charset="0"/>
                <a:cs typeface="Times New Roman" panose="02020603050405020304" pitchFamily="18" charset="0"/>
              </a:rPr>
              <a:t>(可否) let me know as soon as possible the names of your staff who will be attending on December 12th?</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41987" name="内容占位符 2"/>
          <p:cNvSpPr>
            <a:spLocks noGrp="1"/>
          </p:cNvSpPr>
          <p:nvPr/>
        </p:nvSpPr>
        <p:spPr>
          <a:xfrm>
            <a:off x="1267849" y="1828390"/>
            <a:ext cx="6755130" cy="427990"/>
          </a:xfrm>
          <a:prstGeom prst="rect">
            <a:avLst/>
          </a:prstGeom>
          <a:noFill/>
          <a:ln w="9525">
            <a:noFill/>
          </a:ln>
        </p:spPr>
        <p:txBody>
          <a:bodyPr vert="horz" wrap="square" lIns="91440" tIns="45720" rIns="91440" bIns="45720" anchor="t" anchorCtr="0">
            <a:scene3d>
              <a:camera prst="orthographicFront"/>
              <a:lightRig rig="threePt" dir="t"/>
            </a:scene3d>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zh-CN" altLang="en-US" sz="2000" b="0" dirty="0">
                <a:solidFill>
                  <a:schemeClr val="accent1"/>
                </a:solidFill>
                <a:latin typeface="Times New Roman" panose="02020603050405020304" pitchFamily="18" charset="0"/>
                <a:cs typeface="Times New Roman" panose="02020603050405020304" pitchFamily="18" charset="0"/>
              </a:rPr>
              <a:t>1.	With reference to your request for training of your staff</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1183005" y="3201035"/>
            <a:ext cx="6755130" cy="455295"/>
          </a:xfrm>
          <a:prstGeom prst="rect">
            <a:avLst/>
          </a:prstGeom>
          <a:noFill/>
          <a:ln w="9525">
            <a:noFill/>
          </a:ln>
        </p:spPr>
        <p:txBody>
          <a:bodyPr vert="horz" wrap="square" lIns="91440" tIns="45720" rIns="91440" bIns="45720" anchor="t" anchorCtr="0">
            <a:scene3d>
              <a:camera prst="orthographicFront"/>
              <a:lightRig rig="threePt" dir="t"/>
            </a:scene3d>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en-US" altLang="zh-CN" sz="2000" b="0" dirty="0">
                <a:solidFill>
                  <a:schemeClr val="accent1"/>
                </a:solidFill>
                <a:latin typeface="Times New Roman" panose="02020603050405020304" pitchFamily="18" charset="0"/>
                <a:cs typeface="Times New Roman" panose="02020603050405020304" pitchFamily="18" charset="0"/>
              </a:rPr>
              <a:t> </a:t>
            </a:r>
            <a:r>
              <a:rPr lang="zh-CN" altLang="en-US" sz="2000" b="0" dirty="0">
                <a:solidFill>
                  <a:schemeClr val="accent1"/>
                </a:solidFill>
                <a:latin typeface="Times New Roman" panose="02020603050405020304" pitchFamily="18" charset="0"/>
                <a:cs typeface="Times New Roman" panose="02020603050405020304" pitchFamily="18" charset="0"/>
              </a:rPr>
              <a:t>2.	I apologize that</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内容占位符 2"/>
          <p:cNvSpPr>
            <a:spLocks noGrp="1"/>
          </p:cNvSpPr>
          <p:nvPr/>
        </p:nvSpPr>
        <p:spPr>
          <a:xfrm>
            <a:off x="1267808" y="4282604"/>
            <a:ext cx="6755130" cy="481965"/>
          </a:xfrm>
          <a:prstGeom prst="rect">
            <a:avLst/>
          </a:prstGeom>
          <a:noFill/>
          <a:ln w="9525">
            <a:noFill/>
          </a:ln>
        </p:spPr>
        <p:txBody>
          <a:bodyPr vert="horz" wrap="square" lIns="91440" tIns="45720" rIns="91440" bIns="45720" anchor="t" anchorCtr="0">
            <a:scene3d>
              <a:camera prst="orthographicFront"/>
              <a:lightRig rig="threePt" dir="t"/>
            </a:scene3d>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zh-CN" altLang="en-US" sz="2000" b="0" dirty="0">
                <a:solidFill>
                  <a:schemeClr val="accent1"/>
                </a:solidFill>
                <a:latin typeface="Times New Roman" panose="02020603050405020304" pitchFamily="18" charset="0"/>
                <a:cs typeface="Times New Roman" panose="02020603050405020304" pitchFamily="18" charset="0"/>
              </a:rPr>
              <a:t>3.	Could you please</a:t>
            </a:r>
            <a:endParaRPr lang="zh-CN" altLang="en-US" sz="2000" b="0" dirty="0">
              <a:solidFill>
                <a:schemeClr val="accent1"/>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987">
                                            <p:txEl>
                                              <p:pRg st="1" end="1"/>
                                            </p:txEl>
                                          </p:spTgt>
                                        </p:tgtEl>
                                        <p:attrNameLst>
                                          <p:attrName>style.visibility</p:attrName>
                                        </p:attrNameLst>
                                      </p:cBhvr>
                                      <p:to>
                                        <p:strVal val="visible"/>
                                      </p:to>
                                    </p:set>
                                    <p:anim calcmode="lin" valueType="num">
                                      <p:cBhvr additive="base">
                                        <p:cTn id="18"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2"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P spid="41987" grpId="1" build="p"/>
      <p:bldP spid="3" grpId="0"/>
      <p:bldP spid="2" grpId="1" build="p"/>
      <p:bldP spid="2"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40963" name="内容占位符 2"/>
          <p:cNvSpPr>
            <a:spLocks noGrp="1"/>
          </p:cNvSpPr>
          <p:nvPr>
            <p:ph idx="1"/>
          </p:nvPr>
        </p:nvSpPr>
        <p:spPr>
          <a:xfrm>
            <a:off x="1312863" y="1489075"/>
            <a:ext cx="7167562" cy="4902200"/>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We hope that your staff will find the workshop both useful and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informative.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u="sng" dirty="0">
                <a:solidFill>
                  <a:srgbClr val="000000"/>
                </a:solidFill>
                <a:latin typeface="Times New Roman" panose="02020603050405020304" pitchFamily="18" charset="0"/>
                <a:cs typeface="Times New Roman" panose="02020603050405020304" pitchFamily="18" charset="0"/>
              </a:rPr>
              <a:t>(4)                   </a:t>
            </a:r>
            <a:r>
              <a:rPr lang="zh-CN" altLang="en-US" sz="2000" b="0" dirty="0">
                <a:solidFill>
                  <a:srgbClr val="000000"/>
                </a:solidFill>
                <a:latin typeface="Times New Roman" panose="02020603050405020304" pitchFamily="18" charset="0"/>
                <a:cs typeface="Times New Roman" panose="02020603050405020304" pitchFamily="18" charset="0"/>
              </a:rPr>
              <a:t>(致以最美好的祝愿).</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Yours Sincerely,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Liu Hua</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4" name="内容占位符 2"/>
          <p:cNvSpPr>
            <a:spLocks noGrp="1"/>
          </p:cNvSpPr>
          <p:nvPr/>
        </p:nvSpPr>
        <p:spPr>
          <a:xfrm>
            <a:off x="1313180" y="2182495"/>
            <a:ext cx="6755130" cy="537210"/>
          </a:xfrm>
          <a:prstGeom prst="rect">
            <a:avLst/>
          </a:prstGeom>
          <a:noFill/>
          <a:ln w="9525">
            <a:noFill/>
          </a:ln>
        </p:spPr>
        <p:txBody>
          <a:bodyPr vert="horz" wrap="square" lIns="91440" tIns="45720" rIns="91440" bIns="45720" anchor="t" anchorCtr="0">
            <a:scene3d>
              <a:camera prst="orthographicFront"/>
              <a:lightRig rig="threePt" dir="t"/>
            </a:scene3d>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4.	Best wishes</a:t>
            </a: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a:buNone/>
            </a:pP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 grpI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idx="4294967295"/>
          </p:nvPr>
        </p:nvSpPr>
        <p:spPr>
          <a:xfrm>
            <a:off x="996950" y="271463"/>
            <a:ext cx="7958138" cy="1011237"/>
          </a:xfrm>
        </p:spPr>
        <p:txBody>
          <a:bodyPr vert="horz" wrap="square" lIns="91440" tIns="45720" rIns="91440" bIns="45720" anchor="ctr" anchorCtr="0"/>
          <a:lstStyle/>
          <a:p>
            <a:br>
              <a:rPr lang="zh-CN" altLang="en-US" dirty="0"/>
            </a:br>
            <a:r>
              <a:rPr lang="zh-CN" altLang="en-US" sz="2400" dirty="0">
                <a:solidFill>
                  <a:srgbClr val="282917"/>
                </a:solidFill>
                <a:latin typeface="Times New Roman" panose="02020603050405020304" pitchFamily="18" charset="0"/>
                <a:cs typeface="Times New Roman" panose="02020603050405020304" pitchFamily="18" charset="0"/>
              </a:rPr>
              <a:t>Task 6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Write a report on employee benefits satisfaction to Mr. Hua Chen, Director of Personnel. </a:t>
            </a:r>
            <a:br>
              <a:rPr lang="zh-CN" altLang="en-US" dirty="0">
                <a:solidFill>
                  <a:srgbClr val="282917"/>
                </a:solidFill>
                <a:latin typeface="Times New Roman" panose="02020603050405020304" pitchFamily="18" charset="0"/>
                <a:cs typeface="Times New Roman" panose="02020603050405020304" pitchFamily="18" charset="0"/>
              </a:rPr>
            </a:br>
            <a:endParaRPr lang="zh-CN" altLang="en-US" dirty="0">
              <a:solidFill>
                <a:srgbClr val="282917"/>
              </a:solidFill>
              <a:latin typeface="Times New Roman" panose="02020603050405020304" pitchFamily="18" charset="0"/>
              <a:ea typeface="Times New Roman" panose="02020603050405020304" pitchFamily="18" charset="0"/>
            </a:endParaRPr>
          </a:p>
        </p:txBody>
      </p:sp>
      <p:sp>
        <p:nvSpPr>
          <p:cNvPr id="43011" name="内容占位符 2"/>
          <p:cNvSpPr>
            <a:spLocks noGrp="1"/>
          </p:cNvSpPr>
          <p:nvPr>
            <p:ph idx="1"/>
          </p:nvPr>
        </p:nvSpPr>
        <p:spPr>
          <a:xfrm>
            <a:off x="811213" y="1120775"/>
            <a:ext cx="8126412" cy="5138738"/>
          </a:xfrm>
        </p:spPr>
        <p:txBody>
          <a:bodyPr vert="horz" wrap="square" lIns="91440" tIns="45720" rIns="91440" bIns="45720" anchor="t" anchorCtr="0"/>
          <a:lstStyle/>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You will first gather some information from employees at different levels in the company. Obtaining such information may involve looking through the past files regarding this problem. It may involve interviewing employees from different levels. Next you will analyze the situation in light of all you have learned about it. Then you will develop some recommendations to the situation. You may want to investigate the following aspects: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Overall satisfaction:整体满意度</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Problem when dealing with the personnel department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人力资源部门相关问题</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Suggestion for improvement：改善建议</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Problems when dealing with HMO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(Health Maintenance Organization:美国常见的医疗保险形式之一)</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i="1" u="sng" dirty="0">
                <a:solidFill>
                  <a:srgbClr val="000000"/>
                </a:solidFill>
                <a:latin typeface="Times New Roman" panose="02020603050405020304" pitchFamily="18" charset="0"/>
                <a:cs typeface="Times New Roman" panose="02020603050405020304" pitchFamily="18" charset="0"/>
              </a:rPr>
              <a:t>Tips</a:t>
            </a:r>
            <a:r>
              <a:rPr lang="zh-CN" altLang="en-US" sz="2000" i="1"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employee benefits 员工福利   current benefits package 现有福利机制</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1"/>
          </p:nvPr>
        </p:nvSpPr>
        <p:spPr>
          <a:xfrm>
            <a:off x="1298575" y="603250"/>
            <a:ext cx="7589838" cy="5360988"/>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Task 6</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Suggested Answers: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ctr">
              <a:buNone/>
            </a:pPr>
            <a:r>
              <a:rPr lang="zh-CN" altLang="en-US" sz="2000" dirty="0">
                <a:solidFill>
                  <a:srgbClr val="000000"/>
                </a:solidFill>
                <a:latin typeface="Times New Roman" panose="02020603050405020304" pitchFamily="18" charset="0"/>
                <a:cs typeface="Times New Roman" panose="02020603050405020304" pitchFamily="18" charset="0"/>
              </a:rPr>
              <a:t>Satisfaction with Employee Benefits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Terms of Reference</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Mr. Aihua Chen, Director of Personnel, has requested this report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On satisfaction with employee benefits. The report was to be submitted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to him by June 28.</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Procedure</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 representative selection of 15% of all employees were interviewed in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period between April 1st and April 15th concerning: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Overall satisfaction with our current benefits package;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Problems encountered when dealing with the personnel department;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3. Suggestions for the improvement of communication policies;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4. Problems encountered when dealing with our HMO (Health Maintenance Organizations).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dirty="0"/>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2"/>
          <p:cNvSpPr>
            <a:spLocks noGrp="1"/>
          </p:cNvSpPr>
          <p:nvPr>
            <p:ph idx="1"/>
          </p:nvPr>
        </p:nvSpPr>
        <p:spPr>
          <a:xfrm>
            <a:off x="1209675" y="1016000"/>
            <a:ext cx="7580313" cy="5360988"/>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Findings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Employees were generally satisfied with the current benefits package. But there are problems when they request vacation due to long approval periods.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Older employees repeatedly had problems with HMO prescription drug procedures.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3. Employees between the ages of 22 and 30 report few problems with HMO.</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4. Most employees complain about the lack of dental insurance in our benefits package.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5. The most common suggestion for improvement was processing benefits requests online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Conclusions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Employees over 54 years old, are having serious problems with our HMO's ability to provide prescription drugs.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3"/>
          <p:cNvSpPr>
            <a:spLocks noGrp="1"/>
          </p:cNvSpPr>
          <p:nvPr>
            <p:ph idx="1"/>
          </p:nvPr>
        </p:nvSpPr>
        <p:spPr>
          <a:xfrm>
            <a:off x="1223963" y="971550"/>
            <a:ext cx="7620000" cy="5360988"/>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Our benefits request system needs to be revised as most complaints concern in-house processing.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3. Improvements should be made in the response time of personnel department.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4. information technology improvements should be considered as employees become more technologically savvy.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Recommendations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Meet with HMO representatives to discuss the serious nature of complaints concerning prescription drug benefits for older employees.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Give priority to response time of vacation request as employees need faster approval in order to be able to plan their vacations.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3.	Take no special actions for the benefits package of younger employees.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4.	Discuss the possibility of adding an online benefits request system to our company’s Intranet.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endParaRPr lang="zh-CN" altLang="en-US" dirty="0"/>
          </a:p>
        </p:txBody>
      </p:sp>
    </p:spTree>
  </p:cSld>
  <p:clrMapOvr>
    <a:masterClrMapping/>
  </p:clrMapOvr>
  <p:transition>
    <p:sndAc>
      <p:stSnd>
        <p:snd r:embed="rId1"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idx="4294967295"/>
          </p:nvPr>
        </p:nvSpPr>
        <p:spPr>
          <a:xfrm>
            <a:off x="1185863" y="566738"/>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VII. </a:t>
            </a:r>
            <a:r>
              <a:rPr lang="zh-CN" altLang="en-US" u="sng" dirty="0">
                <a:solidFill>
                  <a:srgbClr val="282917"/>
                </a:solidFill>
                <a:latin typeface="Times New Roman" panose="02020603050405020304" pitchFamily="18" charset="0"/>
                <a:cs typeface="Times New Roman" panose="02020603050405020304" pitchFamily="18" charset="0"/>
              </a:rPr>
              <a:t>Read for Reference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1. Sample Letters.</a:t>
            </a:r>
            <a:br>
              <a:rPr lang="zh-CN" altLang="en-US" sz="2400" dirty="0">
                <a:solidFill>
                  <a:srgbClr val="000000"/>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 Sample 1（A）: </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47107" name="内容占位符 2"/>
          <p:cNvSpPr>
            <a:spLocks noGrp="1"/>
          </p:cNvSpPr>
          <p:nvPr>
            <p:ph idx="1"/>
          </p:nvPr>
        </p:nvSpPr>
        <p:spPr>
          <a:xfrm>
            <a:off x="1474788" y="1563688"/>
            <a:ext cx="6858000" cy="4960937"/>
          </a:xfrm>
        </p:spPr>
        <p:txBody>
          <a:bodyPr vert="horz" wrap="square" lIns="91440" tIns="45720" rIns="91440" bIns="45720" anchor="t" anchorCtr="0"/>
          <a:lstStyle/>
          <a:p>
            <a:pPr algn="r">
              <a:buNone/>
            </a:pPr>
            <a:r>
              <a:rPr lang="zh-CN" altLang="en-US" sz="2000" b="0" dirty="0">
                <a:solidFill>
                  <a:srgbClr val="000000"/>
                </a:solidFill>
                <a:latin typeface="Times New Roman" panose="02020603050405020304" pitchFamily="18" charset="0"/>
                <a:cs typeface="Times New Roman" panose="02020603050405020304" pitchFamily="18" charset="0"/>
              </a:rPr>
              <a:t>     5Hill Street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r">
              <a:buNone/>
            </a:pPr>
            <a:r>
              <a:rPr lang="zh-CN" altLang="en-US" sz="2000" b="0" dirty="0">
                <a:solidFill>
                  <a:srgbClr val="000000"/>
                </a:solidFill>
                <a:latin typeface="Times New Roman" panose="02020603050405020304" pitchFamily="18" charset="0"/>
                <a:cs typeface="Times New Roman" panose="02020603050405020304" pitchFamily="18" charset="0"/>
              </a:rPr>
              <a:t>Madison, Wiscons53700</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r">
              <a:buNone/>
            </a:pPr>
            <a:r>
              <a:rPr lang="zh-CN" altLang="en-US" sz="2000" b="0" dirty="0">
                <a:solidFill>
                  <a:srgbClr val="000000"/>
                </a:solidFill>
                <a:latin typeface="Times New Roman" panose="02020603050405020304" pitchFamily="18" charset="0"/>
                <a:cs typeface="Times New Roman" panose="02020603050405020304" pitchFamily="18" charset="0"/>
              </a:rPr>
              <a:t>March 15, 2015</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Ms. Helen Jones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President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Jones, Jones&amp;Jones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123 International Lane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Boston, Massachusetts 01234</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Dear Ms. Jones,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内容占位符 2"/>
          <p:cNvSpPr>
            <a:spLocks noGrp="1"/>
          </p:cNvSpPr>
          <p:nvPr>
            <p:ph idx="1"/>
          </p:nvPr>
        </p:nvSpPr>
        <p:spPr>
          <a:xfrm>
            <a:off x="1076325" y="1474788"/>
            <a:ext cx="7153275" cy="5019675"/>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Talking about the business letter format, well, there are the block style(齐头式), the indented style（缩进式）, and the modified block style（折中式）. To simplify matters, we’re demonstrating the block style in this letter, one of the two most common styles. There seems to be no consensus about such fine points as whether to skip a line after your return address and before the date: some guidelines suggest that you do; others do not. Let’s hope that your business letter succeeds no matter which choice you make!</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1223963" y="1533525"/>
            <a:ext cx="7345362" cy="4873625"/>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Letterhead</a:t>
            </a:r>
            <a:r>
              <a:rPr lang="zh-CN" altLang="en-US" sz="2000" b="0" dirty="0">
                <a:solidFill>
                  <a:srgbClr val="000000"/>
                </a:solidFill>
                <a:latin typeface="Times New Roman" panose="02020603050405020304" pitchFamily="18" charset="0"/>
                <a:cs typeface="Times New Roman" panose="02020603050405020304" pitchFamily="18" charset="0"/>
              </a:rPr>
              <a:t>（信头）: A business letter is usually typed on printed letterhead paper. A letterhead generally contains the following information: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1) The name of the company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2) Its address and postal code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3) Telephone number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4) Fax number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5) Company website address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6) E-mail address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7) A trademark or a slogan, etc.</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内容占位符 2"/>
          <p:cNvSpPr>
            <a:spLocks noGrp="1"/>
          </p:cNvSpPr>
          <p:nvPr>
            <p:ph idx="1"/>
          </p:nvPr>
        </p:nvSpPr>
        <p:spPr>
          <a:xfrm>
            <a:off x="1017588" y="1577975"/>
            <a:ext cx="7315200" cy="4932363"/>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When you use the block style to write a business letter, all the information is typed flush left, with one-inch margins all around. First, you should provide your own address, then skip a line and provide the date, then skip one more line and provide the inside address of the party to whom the letter is addressed. If you are using letterhead that already provides your address, do not retype that information; just begin with the date. For formal letters, you should avoid abbreviations where possible.</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内容占位符 2"/>
          <p:cNvSpPr>
            <a:spLocks noGrp="1"/>
          </p:cNvSpPr>
          <p:nvPr>
            <p:ph idx="1"/>
          </p:nvPr>
        </p:nvSpPr>
        <p:spPr>
          <a:xfrm>
            <a:off x="1341438" y="1104900"/>
            <a:ext cx="7035800" cy="5360988"/>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You should skip another line before the salutation, which should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be followed by a colon or a comma. Then write the body of your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letter as illustrated here, with no indentation at the beginning of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paragraphs. You should skip a line between paragraphs.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After writing the body of the letter, you should type the closing,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followed by a comma. You then leave 3 blank lines, and type your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name and title (if applicable), all flush left（左对齐）. Finally,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you should sign in blank space above your typed name. Now</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doesn’t that look professional?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Sincerely,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Segoe Script" panose="020B0504020000000003" pitchFamily="34" charset="0"/>
                <a:cs typeface="Times New Roman" panose="02020603050405020304" pitchFamily="18" charset="0"/>
              </a:rPr>
              <a:t>John Doe</a:t>
            </a:r>
            <a:endParaRPr lang="zh-CN" altLang="en-US" sz="2000" b="0" dirty="0">
              <a:solidFill>
                <a:srgbClr val="000000"/>
              </a:solidFill>
              <a:latin typeface="Segoe Script" panose="020B0504020000000003" pitchFamily="34"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John Doe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Administrative Assistant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标题 1"/>
          <p:cNvSpPr>
            <a:spLocks noGrp="1" noChangeArrowheads="1"/>
          </p:cNvSpPr>
          <p:nvPr>
            <p:ph type="title" idx="4294967295"/>
          </p:nvPr>
        </p:nvSpPr>
        <p:spPr/>
        <p:txBody>
          <a:bodyPr/>
          <a:lstStyle/>
          <a:p>
            <a:r>
              <a:rPr lang="zh-CN" altLang="en-US" sz="2000" smtClean="0">
                <a:solidFill>
                  <a:srgbClr val="000000"/>
                </a:solidFill>
                <a:latin typeface="Times New Roman" panose="02020603050405020304" pitchFamily="18" charset="0"/>
                <a:cs typeface="Times New Roman" panose="02020603050405020304" pitchFamily="18" charset="0"/>
              </a:rPr>
              <a:t>Sample 1 （B）：</a:t>
            </a:r>
            <a:endParaRPr lang="zh-CN" altLang="en-US" sz="2000" smtClean="0">
              <a:solidFill>
                <a:srgbClr val="000000"/>
              </a:solidFill>
              <a:latin typeface="Times New Roman" panose="02020603050405020304" pitchFamily="18" charset="0"/>
              <a:cs typeface="Times New Roman" panose="02020603050405020304" pitchFamily="18" charset="0"/>
            </a:endParaRPr>
          </a:p>
        </p:txBody>
      </p:sp>
      <p:sp>
        <p:nvSpPr>
          <p:cNvPr id="51203" name="内容占位符 2"/>
          <p:cNvSpPr>
            <a:spLocks noGrp="1" noChangeArrowheads="1"/>
          </p:cNvSpPr>
          <p:nvPr>
            <p:ph idx="4294967295"/>
          </p:nvPr>
        </p:nvSpPr>
        <p:spPr/>
        <p:txBody>
          <a:bodyPr/>
          <a:lstStyle/>
          <a:p>
            <a:pPr algn="ct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5 Hill Street</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lgn="ct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 Madison, Wisconsin 53700</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                              </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lgn="ct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March 15, 2015</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Ms. Helen Jones</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President</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Jones, Jones&amp;Jones</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123 International Lane</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Boston, Massachusetts 01234</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dirty="0" smtClean="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1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p:cNvSpPr>
          <p:nvPr>
            <p:ph idx="1"/>
          </p:nvPr>
        </p:nvSpPr>
        <p:spPr>
          <a:xfrm>
            <a:off x="1062038" y="485775"/>
            <a:ext cx="7620000" cy="5360988"/>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Dear Ms. Jones: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If you are using the indented form, place your address at the top, with the left edge(左边距) of the address aligned with（对齐） the center of the page. Skip a line and type the date so that it lines up underneath your address. Type the inside address and salutation flush left; the salutation should be followed by a colon. For formal letters, avoid abbreviations.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Indent the first line of each paragraph one-half inch. Skip lines between paragraphs. Instead of placing the closing and signature lines flush left, type them in the center, even with the address and date above, as illustrated here. Now doesn’t that look professional?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Sincerely,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John Doe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John Doe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Administrative Assistant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idx="4294967295"/>
          </p:nvPr>
        </p:nvSpPr>
        <p:spPr>
          <a:xfrm>
            <a:off x="1055688" y="427038"/>
            <a:ext cx="7958137" cy="649287"/>
          </a:xfrm>
        </p:spPr>
        <p:txBody>
          <a:bodyPr vert="horz" wrap="square" lIns="91440" tIns="45720" rIns="91440" bIns="45720" anchor="ctr" anchorCtr="0"/>
          <a:lstStyle/>
          <a:p>
            <a:r>
              <a:rPr lang="zh-CN" altLang="en-US" sz="2000" dirty="0">
                <a:solidFill>
                  <a:srgbClr val="000000"/>
                </a:solidFill>
                <a:latin typeface="Times New Roman" panose="02020603050405020304" pitchFamily="18" charset="0"/>
                <a:cs typeface="Times New Roman" panose="02020603050405020304" pitchFamily="18" charset="0"/>
              </a:rPr>
              <a:t>2.  Sample Reports.</a:t>
            </a:r>
            <a:br>
              <a:rPr lang="zh-CN" altLang="en-US" sz="2000" dirty="0">
                <a:solidFill>
                  <a:srgbClr val="000000"/>
                </a:solidFill>
                <a:latin typeface="Times New Roman" panose="02020603050405020304" pitchFamily="18" charset="0"/>
                <a:cs typeface="Times New Roman" panose="02020603050405020304" pitchFamily="18" charset="0"/>
              </a:rPr>
            </a:br>
            <a:r>
              <a:rPr lang="zh-CN" altLang="en-US" sz="2000" dirty="0">
                <a:solidFill>
                  <a:srgbClr val="000000"/>
                </a:solidFill>
                <a:latin typeface="Times New Roman" panose="02020603050405020304" pitchFamily="18" charset="0"/>
                <a:cs typeface="Times New Roman" panose="02020603050405020304" pitchFamily="18" charset="0"/>
              </a:rPr>
              <a:t>Sample 1:</a:t>
            </a:r>
            <a:br>
              <a:rPr lang="zh-CN" altLang="en-US" dirty="0"/>
            </a:br>
            <a:endParaRPr lang="zh-CN" altLang="en-US" dirty="0"/>
          </a:p>
        </p:txBody>
      </p:sp>
      <p:sp>
        <p:nvSpPr>
          <p:cNvPr id="53251" name="内容占位符 2"/>
          <p:cNvSpPr>
            <a:spLocks noGrp="1"/>
          </p:cNvSpPr>
          <p:nvPr>
            <p:ph idx="1"/>
          </p:nvPr>
        </p:nvSpPr>
        <p:spPr>
          <a:xfrm>
            <a:off x="1223963" y="1177925"/>
            <a:ext cx="7507287" cy="5360988"/>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To: Mr. Brown, General Manager</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From: B. Schneider</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Date: February 21, 2016</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Subject: Holiday Performance of Country Joy’s Trade in 2014</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Introduction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General Manager has asked me on 21 February 2016 to</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compile a report on the Holiday. Performance of the Country Joy's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Trade in 2014. 2，000 questionnaires（调查问卷） were issued, of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which 1,607 were returned. A sheet summarizing the positive and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negative response as well as company statistics on destinations of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holiday have been analyzed.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p:cNvSpPr>
          <p:nvPr>
            <p:ph idx="1"/>
          </p:nvPr>
        </p:nvSpPr>
        <p:spPr>
          <a:xfrm>
            <a:off x="1120775" y="204788"/>
            <a:ext cx="7772400" cy="5360987"/>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Findings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Responses of Questionnaire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	Levels of Satisfaction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Overall 87% of respondents were at least satisfied with their holiday (56% being very satisfied). Many letters received expressed this sentiment: efficiency, value for money, superb hotels, etc.</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b.	Complaints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Overall 12% were disappointed and 1% very disappointed. The largest complaint was from 10% of visitors to Greece, complaining about staying in unfinished hotels. The second major concern was that 5% of those who traveled to Spain, did not like the food.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Destination of Holiday （旅游目的地）</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The distribution of holiday destinations is listed below:</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40% for UK</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37% for the rest of Europe (France 12%, Spain 11%, Greece 8%, Italy 6%)</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8% for USA</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9% for elsewhere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p:cNvSpPr>
          <p:nvPr>
            <p:ph idx="1"/>
          </p:nvPr>
        </p:nvSpPr>
        <p:spPr>
          <a:xfrm>
            <a:off x="1062038" y="603250"/>
            <a:ext cx="7831137" cy="5360988"/>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Conclusions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vast majority of customers were satisfied with their holidays last year;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although there were some complaints, these came from only a minority of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respondents. However, we still need to treat these seriously.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Recommendation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1.	Maintain the current high levels of satisfaction, and use future questionnaire to monitor our performance.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2.	Ensure that hotels are finished being built before they are included in our brochure（宣传册）.</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3.	Carry out market research among travelers to Spain to determine their exact food requirements, so that we can advise hotels on improved menus.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4.	We must continue to guarantee good customer service and if customers are disappointed, then we must have an effective system of dealing with complaints, and continue to offer compensation（补偿） where we have let customers down.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dirty="0">
              <a:solidFill>
                <a:srgbClr val="000000"/>
              </a:solidFill>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idx="4294967295"/>
          </p:nvPr>
        </p:nvSpPr>
        <p:spPr>
          <a:xfrm>
            <a:off x="1055688" y="530225"/>
            <a:ext cx="7958137" cy="546100"/>
          </a:xfrm>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cs typeface="Times New Roman" panose="02020603050405020304" pitchFamily="18" charset="0"/>
              </a:rPr>
              <a:t>Sample  2.</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b="0" dirty="0">
              <a:solidFill>
                <a:srgbClr val="282917"/>
              </a:solidFill>
              <a:latin typeface="Times New Roman" panose="02020603050405020304" pitchFamily="18" charset="0"/>
              <a:ea typeface="Times New Roman" panose="02020603050405020304" pitchFamily="18" charset="0"/>
            </a:endParaRPr>
          </a:p>
        </p:txBody>
      </p:sp>
      <p:sp>
        <p:nvSpPr>
          <p:cNvPr id="56323" name="内容占位符 2"/>
          <p:cNvSpPr>
            <a:spLocks noGrp="1"/>
          </p:cNvSpPr>
          <p:nvPr>
            <p:ph idx="1"/>
          </p:nvPr>
        </p:nvSpPr>
        <p:spPr>
          <a:xfrm>
            <a:off x="1135063" y="1016000"/>
            <a:ext cx="7826375" cy="5360988"/>
          </a:xfrm>
        </p:spPr>
        <p:txBody>
          <a:bodyPr vert="horz" wrap="square" lIns="91440" tIns="45720" rIns="91440" bIns="45720" anchor="t" anchorCtr="0"/>
          <a:lstStyle/>
          <a:p>
            <a:pPr algn="ctr">
              <a:buNone/>
            </a:pPr>
            <a:r>
              <a:rPr lang="zh-CN" altLang="en-US" sz="2000" dirty="0">
                <a:solidFill>
                  <a:srgbClr val="000000"/>
                </a:solidFill>
                <a:latin typeface="Times New Roman" panose="02020603050405020304" pitchFamily="18" charset="0"/>
                <a:cs typeface="Times New Roman" panose="02020603050405020304" pitchFamily="18" charset="0"/>
              </a:rPr>
              <a:t>Report on Preference of Mobile Phone in Undergraduates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Introduction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aim of this report is to show the current situation about preference of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mobile phone  in undergraduates.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Findings</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It was found that most undergraduates preferred to choose i phone. As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undergraduates,  i phone was too expensive for them to afford. However,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the property of i phone was very nice actually, even though the price of it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Was very high, there were still more and more students who wanted to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内容占位符 2"/>
          <p:cNvSpPr>
            <a:spLocks noGrp="1"/>
          </p:cNvSpPr>
          <p:nvPr>
            <p:ph idx="1"/>
          </p:nvPr>
        </p:nvSpPr>
        <p:spPr>
          <a:xfrm>
            <a:off x="1030288" y="1460500"/>
            <a:ext cx="7961312" cy="5064125"/>
          </a:xfrm>
        </p:spPr>
        <p:txBody>
          <a:bodyPr vert="horz" wrap="square" lIns="91440" tIns="45720" rIns="91440" bIns="45720" anchor="t" anchorCtr="0"/>
          <a:lstStyle/>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buy it. The other famous mobile phone was Samsung. Compared with i</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phone, the type of Samsung was more multitudinous, and the price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depended on the type of Samsung. The choice of Samsung was numerous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and the design of Samsung was very fashion, so Samsung was also popular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in undergraduates. About home-made mobile phone, more coednas would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choose Oppo. The property of the home-made mobile phone was not very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dist">
              <a:buNone/>
            </a:pPr>
            <a:r>
              <a:rPr lang="zh-CN" altLang="en-US" sz="2000" b="0" dirty="0">
                <a:solidFill>
                  <a:srgbClr val="000000"/>
                </a:solidFill>
                <a:latin typeface="Times New Roman" panose="02020603050405020304" pitchFamily="18" charset="0"/>
                <a:cs typeface="Times New Roman" panose="02020603050405020304" pitchFamily="18" charset="0"/>
              </a:rPr>
              <a:t>satisfactory, but because of its low price, there were still some students who</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were from low income family would choose it.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内容占位符 2"/>
          <p:cNvSpPr>
            <a:spLocks noGrp="1"/>
          </p:cNvSpPr>
          <p:nvPr>
            <p:ph idx="1"/>
          </p:nvPr>
        </p:nvSpPr>
        <p:spPr>
          <a:xfrm>
            <a:off x="1106488" y="1163638"/>
            <a:ext cx="7885112" cy="5360987"/>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Conclusions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It was felt that oversea mobile phone was more popular because of its nice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property and design, while home-made mobile phone was chosen by some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students because of its appropriate price.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Recommendations </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It is suggested that our companies should aim to improve the technology in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making mobile phone. A high-quality mobile phone with low price will be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more popular in the market distinctly.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John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Hu Zhou Teachers College, November 2014</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1062038" y="1120775"/>
            <a:ext cx="7448550" cy="4799013"/>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Date（日期）:</a:t>
            </a:r>
            <a:r>
              <a:rPr lang="zh-CN" altLang="en-US" sz="2000" b="0" dirty="0">
                <a:solidFill>
                  <a:srgbClr val="000000"/>
                </a:solidFill>
                <a:latin typeface="Times New Roman" panose="02020603050405020304" pitchFamily="18" charset="0"/>
                <a:cs typeface="Times New Roman" panose="02020603050405020304" pitchFamily="18" charset="0"/>
              </a:rPr>
              <a:t> the date is typed below the last line of the letterhead. The format of the date differs from country to country. The common format is either American(Month/Day/Year) or British(Day/Month/Year).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Inside address（信内地址）: </a:t>
            </a:r>
            <a:r>
              <a:rPr lang="zh-CN" altLang="en-US" sz="2000" b="0" dirty="0">
                <a:solidFill>
                  <a:srgbClr val="000000"/>
                </a:solidFill>
                <a:latin typeface="Times New Roman" panose="02020603050405020304" pitchFamily="18" charset="0"/>
                <a:cs typeface="Times New Roman" panose="02020603050405020304" pitchFamily="18" charset="0"/>
              </a:rPr>
              <a:t>The address of the person or organization receiving the letter is single-spaced at the left margin. The space between the date line and the address depends on the size of the body of the letter and the space on the paper for you to type the whole letter. The inside address should be the same as the address on the envelope.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Salutation（称呼）:</a:t>
            </a:r>
            <a:r>
              <a:rPr lang="zh-CN" altLang="en-US" sz="2000" b="0" dirty="0">
                <a:solidFill>
                  <a:srgbClr val="000000"/>
                </a:solidFill>
                <a:latin typeface="Times New Roman" panose="02020603050405020304" pitchFamily="18" charset="0"/>
                <a:cs typeface="Times New Roman" panose="02020603050405020304" pitchFamily="18" charset="0"/>
              </a:rPr>
              <a:t> Generally, salutation is written two lines below the last line of the inside address or the attention line (if used). If the letter is addressed to an individual, use that person’s courtesy title and last name (Dear Mr. Lanbam.)</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dirty="0"/>
          </a:p>
        </p:txBody>
      </p:sp>
    </p:spTree>
  </p:cSld>
  <p:clrMapOvr>
    <a:masterClrMapping/>
  </p:clrMapOvr>
  <p:transition>
    <p:sndAc>
      <p:stSnd>
        <p:snd r:embed="rId1" name="camera.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26111"/>
          <p:cNvGrpSpPr/>
          <p:nvPr/>
        </p:nvGrpSpPr>
        <p:grpSpPr>
          <a:xfrm>
            <a:off x="5932488" y="5632450"/>
            <a:ext cx="669925" cy="654050"/>
            <a:chOff x="0" y="0"/>
            <a:chExt cx="515" cy="505"/>
          </a:xfrm>
        </p:grpSpPr>
        <p:sp>
          <p:nvSpPr>
            <p:cNvPr id="59395"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9403"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59397" name="组合 26114"/>
          <p:cNvGrpSpPr/>
          <p:nvPr/>
        </p:nvGrpSpPr>
        <p:grpSpPr>
          <a:xfrm>
            <a:off x="7323138" y="5181600"/>
            <a:ext cx="349250" cy="339725"/>
            <a:chOff x="0" y="0"/>
            <a:chExt cx="515" cy="505"/>
          </a:xfrm>
        </p:grpSpPr>
        <p:sp>
          <p:nvSpPr>
            <p:cNvPr id="59398"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9401"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59400"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59402"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59399" name="TextBox 13"/>
          <p:cNvSpPr txBox="1"/>
          <p:nvPr/>
        </p:nvSpPr>
        <p:spPr>
          <a:xfrm>
            <a:off x="2595563" y="2478395"/>
            <a:ext cx="6548437" cy="2308225"/>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1000" fill="hold"/>
                                        <p:tgtEl>
                                          <p:spTgt spid="59397"/>
                                        </p:tgtEl>
                                        <p:attrNameLst>
                                          <p:attrName>ppt_w</p:attrName>
                                        </p:attrNameLst>
                                      </p:cBhvr>
                                      <p:tavLst>
                                        <p:tav tm="0">
                                          <p:val>
                                            <p:fltVal val="0"/>
                                          </p:val>
                                        </p:tav>
                                        <p:tav tm="100000">
                                          <p:val>
                                            <p:strVal val="#ppt_w"/>
                                          </p:val>
                                        </p:tav>
                                      </p:tavLst>
                                    </p:anim>
                                    <p:anim calcmode="lin" valueType="num">
                                      <p:cBhvr>
                                        <p:cTn id="8" dur="1000" fill="hold"/>
                                        <p:tgtEl>
                                          <p:spTgt spid="59397"/>
                                        </p:tgtEl>
                                        <p:attrNameLst>
                                          <p:attrName>ppt_h</p:attrName>
                                        </p:attrNameLst>
                                      </p:cBhvr>
                                      <p:tavLst>
                                        <p:tav tm="0">
                                          <p:val>
                                            <p:fltVal val="0"/>
                                          </p:val>
                                        </p:tav>
                                        <p:tav tm="100000">
                                          <p:val>
                                            <p:strVal val="#ppt_h"/>
                                          </p:val>
                                        </p:tav>
                                      </p:tavLst>
                                    </p:anim>
                                    <p:animEffect transition="in" filter="fade">
                                      <p:cBhvr>
                                        <p:cTn id="9" dur="1000"/>
                                        <p:tgtEl>
                                          <p:spTgt spid="59397"/>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59397"/>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59394"/>
                                        </p:tgtEl>
                                        <p:attrNameLst>
                                          <p:attrName>style.visibility</p:attrName>
                                        </p:attrNameLst>
                                      </p:cBhvr>
                                      <p:to>
                                        <p:strVal val="visible"/>
                                      </p:to>
                                    </p:set>
                                    <p:anim calcmode="lin" valueType="num">
                                      <p:cBhvr>
                                        <p:cTn id="14" dur="1000" fill="hold"/>
                                        <p:tgtEl>
                                          <p:spTgt spid="59394"/>
                                        </p:tgtEl>
                                        <p:attrNameLst>
                                          <p:attrName>ppt_w</p:attrName>
                                        </p:attrNameLst>
                                      </p:cBhvr>
                                      <p:tavLst>
                                        <p:tav tm="0">
                                          <p:val>
                                            <p:fltVal val="0"/>
                                          </p:val>
                                        </p:tav>
                                        <p:tav tm="100000">
                                          <p:val>
                                            <p:strVal val="#ppt_w"/>
                                          </p:val>
                                        </p:tav>
                                      </p:tavLst>
                                    </p:anim>
                                    <p:anim calcmode="lin" valueType="num">
                                      <p:cBhvr>
                                        <p:cTn id="15" dur="1000" fill="hold"/>
                                        <p:tgtEl>
                                          <p:spTgt spid="59394"/>
                                        </p:tgtEl>
                                        <p:attrNameLst>
                                          <p:attrName>ppt_h</p:attrName>
                                        </p:attrNameLst>
                                      </p:cBhvr>
                                      <p:tavLst>
                                        <p:tav tm="0">
                                          <p:val>
                                            <p:fltVal val="0"/>
                                          </p:val>
                                        </p:tav>
                                        <p:tav tm="100000">
                                          <p:val>
                                            <p:strVal val="#ppt_h"/>
                                          </p:val>
                                        </p:tav>
                                      </p:tavLst>
                                    </p:anim>
                                    <p:animEffect transition="in" filter="fade">
                                      <p:cBhvr>
                                        <p:cTn id="16" dur="1000"/>
                                        <p:tgtEl>
                                          <p:spTgt spid="59394"/>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59394"/>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59400"/>
                                        </p:tgtEl>
                                        <p:attrNameLst>
                                          <p:attrName>style.visibility</p:attrName>
                                        </p:attrNameLst>
                                      </p:cBhvr>
                                      <p:to>
                                        <p:strVal val="visible"/>
                                      </p:to>
                                    </p:set>
                                    <p:animEffect transition="in" filter="fade">
                                      <p:cBhvr>
                                        <p:cTn id="22" dur="1000"/>
                                        <p:tgtEl>
                                          <p:spTgt spid="59400"/>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59402"/>
                                        </p:tgtEl>
                                        <p:attrNameLst>
                                          <p:attrName>style.visibility</p:attrName>
                                        </p:attrNameLst>
                                      </p:cBhvr>
                                      <p:to>
                                        <p:strVal val="visible"/>
                                      </p:to>
                                    </p:set>
                                    <p:animEffect transition="in" filter="fade">
                                      <p:cBhvr>
                                        <p:cTn id="26" dur="1000"/>
                                        <p:tgtEl>
                                          <p:spTgt spid="59402"/>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1046163" y="855663"/>
            <a:ext cx="7580312" cy="5294312"/>
          </a:xfrm>
        </p:spPr>
        <p:txBody>
          <a:bodyPr vert="horz" wrap="square" lIns="91440" tIns="45720" rIns="91440" bIns="45720" anchor="t" anchorCtr="0"/>
          <a:lstStyle/>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Subject line（标题行）: </a:t>
            </a:r>
            <a:r>
              <a:rPr lang="zh-CN" altLang="en-US" sz="2000" b="0" dirty="0">
                <a:solidFill>
                  <a:srgbClr val="000000"/>
                </a:solidFill>
                <a:latin typeface="Times New Roman" panose="02020603050405020304" pitchFamily="18" charset="0"/>
                <a:cs typeface="Times New Roman" panose="02020603050405020304" pitchFamily="18" charset="0"/>
              </a:rPr>
              <a:t>A subject line helps identify the subject of the letter. Although experts suggest placing the subject line two lines below the salutation, many actually place it above the salutation. Use whatever style your organization prefers.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Body（正文）:</a:t>
            </a:r>
            <a:r>
              <a:rPr lang="zh-CN" altLang="en-US" sz="2000" b="0" dirty="0">
                <a:solidFill>
                  <a:srgbClr val="000000"/>
                </a:solidFill>
                <a:latin typeface="Times New Roman" panose="02020603050405020304" pitchFamily="18" charset="0"/>
                <a:cs typeface="Times New Roman" panose="02020603050405020304" pitchFamily="18" charset="0"/>
              </a:rPr>
              <a:t> This is the actual message of a letter. Most business letters are single-spaced with double-line spacing between paragraphs. Some short messages may be double-spaced with indented paragraphs.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Complimentary close（结束语）: </a:t>
            </a:r>
            <a:r>
              <a:rPr lang="zh-CN" altLang="en-US" sz="2000" b="0" dirty="0">
                <a:solidFill>
                  <a:srgbClr val="000000"/>
                </a:solidFill>
                <a:latin typeface="Times New Roman" panose="02020603050405020304" pitchFamily="18" charset="0"/>
                <a:cs typeface="Times New Roman" panose="02020603050405020304" pitchFamily="18" charset="0"/>
              </a:rPr>
              <a:t>Typed two lines below the last line of the letter, the complimentary close may be formal(Very truly yours) or informal (Yours).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Signature（签名）: </a:t>
            </a:r>
            <a:r>
              <a:rPr lang="zh-CN" altLang="en-US" sz="2000" b="0" dirty="0">
                <a:solidFill>
                  <a:srgbClr val="000000"/>
                </a:solidFill>
                <a:latin typeface="Times New Roman" panose="02020603050405020304" pitchFamily="18" charset="0"/>
                <a:cs typeface="Times New Roman" panose="02020603050405020304" pitchFamily="18" charset="0"/>
              </a:rPr>
              <a:t>this includes the author, title and department, sometimes, with the organization name.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Reference initials（姓名首字缩写）: </a:t>
            </a:r>
            <a:r>
              <a:rPr lang="zh-CN" altLang="en-US" sz="2000" b="0" dirty="0">
                <a:solidFill>
                  <a:srgbClr val="000000"/>
                </a:solidFill>
                <a:latin typeface="Times New Roman" panose="02020603050405020304" pitchFamily="18" charset="0"/>
                <a:cs typeface="Times New Roman" panose="02020603050405020304" pitchFamily="18" charset="0"/>
              </a:rPr>
              <a:t>The initials of the typist are usually typed two lines below the author’s name and title.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p:cNvSpPr>
          <p:nvPr>
            <p:ph idx="1"/>
          </p:nvPr>
        </p:nvSpPr>
        <p:spPr>
          <a:xfrm>
            <a:off x="942975" y="1325563"/>
            <a:ext cx="7699375" cy="4587875"/>
          </a:xfrm>
        </p:spPr>
        <p:txBody>
          <a:bodyPr vert="horz" wrap="square" lIns="91440" tIns="45720" rIns="91440" bIns="45720" anchor="t" anchorCtr="0"/>
          <a:lstStyle/>
          <a:p>
            <a:pPr algn="just">
              <a:buNone/>
            </a:pPr>
            <a:r>
              <a:rPr lang="zh-CN" altLang="en-US" sz="2000" dirty="0"/>
              <a:t>           </a:t>
            </a:r>
            <a:r>
              <a:rPr lang="zh-CN" altLang="en-US" sz="2000" dirty="0">
                <a:solidFill>
                  <a:srgbClr val="000000"/>
                </a:solidFill>
                <a:latin typeface="Times New Roman" panose="02020603050405020304" pitchFamily="18" charset="0"/>
                <a:cs typeface="Times New Roman" panose="02020603050405020304" pitchFamily="18" charset="0"/>
              </a:rPr>
              <a:t>Enclosure (on attachment)（附件）: </a:t>
            </a:r>
            <a:r>
              <a:rPr lang="zh-CN" altLang="en-US" sz="2000" b="0" dirty="0">
                <a:solidFill>
                  <a:srgbClr val="000000"/>
                </a:solidFill>
                <a:latin typeface="Times New Roman" panose="02020603050405020304" pitchFamily="18" charset="0"/>
                <a:cs typeface="Times New Roman" panose="02020603050405020304" pitchFamily="18" charset="0"/>
              </a:rPr>
              <a:t>If an enclosure (or attachment) accompanies the letter, a notation to that effect is placed two lines below the reference initials.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Copy notation（副本抄送）: </a:t>
            </a:r>
            <a:r>
              <a:rPr lang="zh-CN" altLang="en-US" sz="2000" b="0" dirty="0">
                <a:solidFill>
                  <a:srgbClr val="000000"/>
                </a:solidFill>
                <a:latin typeface="Times New Roman" panose="02020603050405020304" pitchFamily="18" charset="0"/>
                <a:cs typeface="Times New Roman" panose="02020603050405020304" pitchFamily="18" charset="0"/>
              </a:rPr>
              <a:t>if copies of a business letter have been made for other individuals, a copy notation is typed one or two lines below the enclosure notation (if used). A following colon is optional. Most people prefer to use notations like CC, cc, Cc,( all mean carbon copy).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11267" name="内容占位符 2"/>
          <p:cNvSpPr>
            <a:spLocks noGrp="1"/>
          </p:cNvSpPr>
          <p:nvPr>
            <p:ph idx="1"/>
          </p:nvPr>
        </p:nvSpPr>
        <p:spPr>
          <a:xfrm>
            <a:off x="882650" y="1401763"/>
            <a:ext cx="7848600" cy="5033962"/>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A Business Report(商务报告) </a:t>
            </a:r>
            <a:r>
              <a:rPr lang="zh-CN" altLang="en-US" sz="2000" b="0" dirty="0">
                <a:solidFill>
                  <a:srgbClr val="000000"/>
                </a:solidFill>
                <a:latin typeface="Times New Roman" panose="02020603050405020304" pitchFamily="18" charset="0"/>
                <a:cs typeface="Times New Roman" panose="02020603050405020304" pitchFamily="18" charset="0"/>
              </a:rPr>
              <a:t>is a detailed and factual account or statement that is used to relay information from one person or a professional group to a certain management. In terms of functions, business reports may be defined into </a:t>
            </a:r>
            <a:r>
              <a:rPr lang="zh-CN" altLang="en-US" sz="2000" dirty="0">
                <a:solidFill>
                  <a:srgbClr val="000000"/>
                </a:solidFill>
                <a:latin typeface="Times New Roman" panose="02020603050405020304" pitchFamily="18" charset="0"/>
                <a:cs typeface="Times New Roman" panose="02020603050405020304" pitchFamily="18" charset="0"/>
              </a:rPr>
              <a:t>informational reports（信息性报告）</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analytical reports（分析性报告）</a:t>
            </a:r>
            <a:r>
              <a:rPr lang="zh-CN" altLang="en-US" sz="2000" b="0" dirty="0">
                <a:solidFill>
                  <a:srgbClr val="000000"/>
                </a:solidFill>
                <a:latin typeface="Times New Roman" panose="02020603050405020304" pitchFamily="18" charset="0"/>
                <a:cs typeface="Times New Roman" panose="02020603050405020304" pitchFamily="18" charset="0"/>
              </a:rPr>
              <a:t>，</a:t>
            </a: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and </a:t>
            </a:r>
            <a:r>
              <a:rPr lang="zh-CN" altLang="en-US" sz="2000" dirty="0">
                <a:solidFill>
                  <a:srgbClr val="000000"/>
                </a:solidFill>
                <a:latin typeface="Times New Roman" panose="02020603050405020304" pitchFamily="18" charset="0"/>
                <a:cs typeface="Times New Roman" panose="02020603050405020304" pitchFamily="18" charset="0"/>
              </a:rPr>
              <a:t>recommendation reports（推荐性报告）</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 business report plays a crucial role in business practice as most major or decisive actions are based on it.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Components of Business Reports(报告的组成部分) </a:t>
            </a:r>
            <a:r>
              <a:rPr lang="zh-CN" altLang="en-US" sz="2000" b="0" dirty="0">
                <a:solidFill>
                  <a:srgbClr val="000000"/>
                </a:solidFill>
                <a:latin typeface="Times New Roman" panose="02020603050405020304" pitchFamily="18" charset="0"/>
                <a:cs typeface="Times New Roman" panose="02020603050405020304" pitchFamily="18" charset="0"/>
              </a:rPr>
              <a:t>Business reports are different from other routine letters and memos in that they require a more formal writing style. The following table shows the major sections of a short formal report: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474788" y="1444625"/>
            <a:ext cx="7019925" cy="4770438"/>
          </a:xfrm>
        </p:spPr>
        <p:txBody>
          <a:bodyPr vert="horz" wrap="square" lIns="91440" tIns="45720" rIns="91440" bIns="45720" anchor="t" anchorCtr="0"/>
          <a:lstStyle/>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Title/Subject（标题）:</a:t>
            </a:r>
            <a:r>
              <a:rPr lang="zh-CN" altLang="en-US" sz="2000" b="0" dirty="0">
                <a:solidFill>
                  <a:srgbClr val="000000"/>
                </a:solidFill>
                <a:latin typeface="Times New Roman" panose="02020603050405020304" pitchFamily="18" charset="0"/>
                <a:cs typeface="Times New Roman" panose="02020603050405020304" pitchFamily="18" charset="0"/>
              </a:rPr>
              <a:t> title of the report, including subtitle.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Methodology（方法）: </a:t>
            </a:r>
            <a:r>
              <a:rPr lang="zh-CN" altLang="en-US" sz="2000" b="0" dirty="0">
                <a:solidFill>
                  <a:srgbClr val="000000"/>
                </a:solidFill>
                <a:latin typeface="Times New Roman" panose="02020603050405020304" pitchFamily="18" charset="0"/>
                <a:cs typeface="Times New Roman" panose="02020603050405020304" pitchFamily="18" charset="0"/>
              </a:rPr>
              <a:t>a statement about what methods you used</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to obtain your findings, which mostly can be omitted.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Introduction（介绍）:</a:t>
            </a:r>
            <a:r>
              <a:rPr lang="zh-CN" altLang="en-US" sz="2000" b="0" dirty="0">
                <a:solidFill>
                  <a:srgbClr val="000000"/>
                </a:solidFill>
                <a:latin typeface="Times New Roman" panose="02020603050405020304" pitchFamily="18" charset="0"/>
                <a:cs typeface="Times New Roman" panose="02020603050405020304" pitchFamily="18" charset="0"/>
              </a:rPr>
              <a:t> a statement of the problem discussed in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the report.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Findings（调查结果）:</a:t>
            </a:r>
            <a:r>
              <a:rPr lang="zh-CN" altLang="en-US" sz="2000" b="0" dirty="0">
                <a:solidFill>
                  <a:srgbClr val="000000"/>
                </a:solidFill>
                <a:latin typeface="Times New Roman" panose="02020603050405020304" pitchFamily="18" charset="0"/>
                <a:cs typeface="Times New Roman" panose="02020603050405020304" pitchFamily="18" charset="0"/>
              </a:rPr>
              <a:t> a statement of what you found out.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Conclusions（调查结论）: </a:t>
            </a:r>
            <a:r>
              <a:rPr lang="zh-CN" altLang="en-US" sz="2000" b="0" dirty="0">
                <a:solidFill>
                  <a:srgbClr val="000000"/>
                </a:solidFill>
                <a:latin typeface="Times New Roman" panose="02020603050405020304" pitchFamily="18" charset="0"/>
                <a:cs typeface="Times New Roman" panose="02020603050405020304" pitchFamily="18" charset="0"/>
              </a:rPr>
              <a:t>a statement of what your findings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mean.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Recommendations（建议）:</a:t>
            </a:r>
            <a:r>
              <a:rPr lang="zh-CN" altLang="en-US" sz="2000" b="0" dirty="0">
                <a:solidFill>
                  <a:srgbClr val="000000"/>
                </a:solidFill>
                <a:latin typeface="Times New Roman" panose="02020603050405020304" pitchFamily="18" charset="0"/>
                <a:cs typeface="Times New Roman" panose="02020603050405020304" pitchFamily="18" charset="0"/>
              </a:rPr>
              <a:t> a statement of what you think</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should be done as a result of your conclusions.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b7c04d42-73d6-4a31-af5c-8d817c81b5a5"/>
  <p:tag name="COMMONDATA" val="eyJoZGlkIjoiZDRmZDJjZmRmNWMzNGQxYTA1OWQ0MWYzZTMwMmNiOGE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28499</Words>
  <Application>WPS 演示</Application>
  <PresentationFormat>全屏显示(4:3)</PresentationFormat>
  <Paragraphs>697</Paragraphs>
  <Slides>50</Slides>
  <Notes>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50</vt:i4>
      </vt:variant>
    </vt:vector>
  </HeadingPairs>
  <TitlesOfParts>
    <vt:vector size="67" baseType="lpstr">
      <vt:lpstr>Arial</vt:lpstr>
      <vt:lpstr>宋体</vt:lpstr>
      <vt:lpstr>Wingdings</vt:lpstr>
      <vt:lpstr>Verdana</vt:lpstr>
      <vt:lpstr>Calibri</vt:lpstr>
      <vt:lpstr>Times New Roman</vt:lpstr>
      <vt:lpstr>Cambria Math</vt:lpstr>
      <vt:lpstr>黑体</vt:lpstr>
      <vt:lpstr>微软雅黑</vt:lpstr>
      <vt:lpstr>Arial Unicode MS</vt:lpstr>
      <vt:lpstr>等线</vt:lpstr>
      <vt:lpstr>Segoe Script</vt:lpstr>
      <vt:lpstr>Roboto Light</vt:lpstr>
      <vt:lpstr>Roboto</vt:lpstr>
      <vt:lpstr>437TGp_bizpeople_light_ani</vt:lpstr>
      <vt:lpstr>1_437TGp_bizpeople_light_ani</vt:lpstr>
      <vt:lpstr>2_437TGp_bizpeople_light_ani</vt:lpstr>
      <vt:lpstr>Unit 2 Basic Types of Business Documents                      商务英语写作基本文体介绍   </vt:lpstr>
      <vt:lpstr> Ⅰ. Learning Objectives  </vt:lpstr>
      <vt:lpstr>Ⅱ.Leading-In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Ⅲ. Formatting  Case 1:  </vt:lpstr>
      <vt:lpstr>PowerPoint 演示文稿</vt:lpstr>
      <vt:lpstr>PowerPoint 演示文稿</vt:lpstr>
      <vt:lpstr>Task 2 Directions: Read the sample and answer the following questions. </vt:lpstr>
      <vt:lpstr>PowerPoint 演示文稿</vt:lpstr>
      <vt:lpstr>Case 2: </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PowerPoint 演示文稿</vt:lpstr>
      <vt:lpstr>Task 5 Directions: Read the following  letter and fill in the blanks with the right expressions according to the Chinese.   </vt:lpstr>
      <vt:lpstr>PowerPoint 演示文稿</vt:lpstr>
      <vt:lpstr> Task 6  Directions: Write a report on employee benefits satisfaction to Mr. Hua Chen, Director of Personnel.  </vt:lpstr>
      <vt:lpstr>PowerPoint 演示文稿</vt:lpstr>
      <vt:lpstr>PowerPoint 演示文稿</vt:lpstr>
      <vt:lpstr>PowerPoint 演示文稿</vt:lpstr>
      <vt:lpstr>VII. Read for Reference                           1. Sample Letters.  Sample 1（A）:   </vt:lpstr>
      <vt:lpstr>PowerPoint 演示文稿</vt:lpstr>
      <vt:lpstr>PowerPoint 演示文稿</vt:lpstr>
      <vt:lpstr>PowerPoint 演示文稿</vt:lpstr>
      <vt:lpstr>Sample 1 （B）：</vt:lpstr>
      <vt:lpstr>PowerPoint 演示文稿</vt:lpstr>
      <vt:lpstr>2.  Sample Reports. Sample 1: </vt:lpstr>
      <vt:lpstr>PowerPoint 演示文稿</vt:lpstr>
      <vt:lpstr>PowerPoint 演示文稿</vt:lpstr>
      <vt:lpstr>Sample  2.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287</cp:revision>
  <dcterms:created xsi:type="dcterms:W3CDTF">2007-05-12T02:23:00Z</dcterms:created>
  <dcterms:modified xsi:type="dcterms:W3CDTF">2024-06-06T10:49:51Z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513EF2BD90AF43F09EF07C7470E364CC</vt:lpwstr>
  </property>
</Properties>
</file>